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95" r:id="rId7"/>
    <p:sldId id="296" r:id="rId8"/>
    <p:sldId id="281" r:id="rId9"/>
    <p:sldId id="298" r:id="rId10"/>
    <p:sldId id="297" r:id="rId11"/>
    <p:sldId id="284" r:id="rId12"/>
    <p:sldId id="299" r:id="rId13"/>
    <p:sldId id="301" r:id="rId14"/>
    <p:sldId id="300" r:id="rId15"/>
    <p:sldId id="302" r:id="rId16"/>
    <p:sldId id="289" r:id="rId17"/>
    <p:sldId id="303" r:id="rId18"/>
    <p:sldId id="304" r:id="rId19"/>
    <p:sldId id="305" r:id="rId20"/>
    <p:sldId id="293" r:id="rId21"/>
    <p:sldId id="294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6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6" autoAdjust="0"/>
    <p:restoredTop sz="94660"/>
  </p:normalViewPr>
  <p:slideViewPr>
    <p:cSldViewPr snapToGrid="0">
      <p:cViewPr>
        <p:scale>
          <a:sx n="70" d="100"/>
          <a:sy n="70" d="100"/>
        </p:scale>
        <p:origin x="116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CFAAAB-792F-B106-3C27-BA1DBD8FD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5212E35-8C45-39FE-2165-FC7096362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F8A7BF8-755B-9DC0-A995-39544B02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2CDE-4863-48B9-A58F-7A90CE22A258}" type="datetimeFigureOut">
              <a:rPr lang="tr-TR" smtClean="0"/>
              <a:t>23.04.2024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8C9514-B551-1727-833F-98239F0F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C4A38D-CF2A-6637-DFCD-09BB8BAB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9B99-DC55-48BE-B7A2-107C484A00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429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E05912-A98E-F965-2562-8AAE064B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6934DF3-8FB4-9BD0-6A65-CBB00F47B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39F9EC-6087-4810-1A47-56D530CE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2CDE-4863-48B9-A58F-7A90CE22A258}" type="datetimeFigureOut">
              <a:rPr lang="tr-TR" smtClean="0"/>
              <a:t>23.04.2024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16B9B3-3182-66B9-F0E1-E1BA47AB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BFD682-EDC4-8C02-D9CF-79AA2081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9B99-DC55-48BE-B7A2-107C484A00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75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1E2960C-6197-476F-B940-E0465BE29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FCF80E2-F5AB-3E22-402C-730043D85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40BF4B-182D-BCFD-B031-82306A4CC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2CDE-4863-48B9-A58F-7A90CE22A258}" type="datetimeFigureOut">
              <a:rPr lang="tr-TR" smtClean="0"/>
              <a:t>23.04.2024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6F40FA-F596-20E3-D842-14DA8191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651ADA-3310-54FF-29B3-A4566F1F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9B99-DC55-48BE-B7A2-107C484A00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45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D67AF0-231B-AD1E-B398-A0385AEA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695BB0-9DB1-0255-C3C4-86D888380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60B715-A627-83B0-5595-27C0B69F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2CDE-4863-48B9-A58F-7A90CE22A258}" type="datetimeFigureOut">
              <a:rPr lang="tr-TR" smtClean="0"/>
              <a:t>23.04.2024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5862F0-3E3E-BDE6-CB36-A1C0D9D3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EE5398-12C9-6D27-595B-FDC4433E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9B99-DC55-48BE-B7A2-107C484A00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87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76B0C7-E66B-6E14-7028-BC7A0049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27F6058-8131-2844-28CC-1CBD67054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683279-CCF2-0AAB-8CA9-5CD70C33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2CDE-4863-48B9-A58F-7A90CE22A258}" type="datetimeFigureOut">
              <a:rPr lang="tr-TR" smtClean="0"/>
              <a:t>23.04.2024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C8E1E2-7EDC-5484-BAE5-DC4124AD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8072F1-C625-2EAB-872D-E5204F86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9B99-DC55-48BE-B7A2-107C484A00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081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BC6596-48F3-A10E-E99C-DA0C2AFC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47D77A-B781-3EF9-10C0-822A46577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DDE69EA-90ED-4D7C-4A8A-0E2F1BC58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6C51F7C-A799-E052-FB66-C38103D37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2CDE-4863-48B9-A58F-7A90CE22A258}" type="datetimeFigureOut">
              <a:rPr lang="tr-TR" smtClean="0"/>
              <a:t>23.04.2024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1AA6472-0A59-4A98-A619-8AAA5738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432F591-FA83-BB96-FAA4-3000A719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9B99-DC55-48BE-B7A2-107C484A00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16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717560-C9E5-9480-4E94-40E25BD1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02F1E3D-D353-5679-BDA0-55D58B29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40FCCC1-19C0-7129-DCD2-575193041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4052D57-4760-5A4F-1B42-A91795911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E95B5F5-8055-21FA-A20A-9EA299FFC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5B600F6-8C8E-CAE3-C026-F5EDC419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2CDE-4863-48B9-A58F-7A90CE22A258}" type="datetimeFigureOut">
              <a:rPr lang="tr-TR" smtClean="0"/>
              <a:t>23.04.2024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152F8E9-45E2-50EC-3965-22068BE6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7CFBBA4-B0CF-B657-B797-8BFE2397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9B99-DC55-48BE-B7A2-107C484A00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941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EC2517-49D9-B36F-FFB8-9F92083D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DE3CC75-D2F8-4F06-6242-D498EDEB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2CDE-4863-48B9-A58F-7A90CE22A258}" type="datetimeFigureOut">
              <a:rPr lang="tr-TR" smtClean="0"/>
              <a:t>23.04.2024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52E038B-2590-9A0C-8A9A-3FAAF767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4D7DD69-1597-80D2-3ADD-F6E221A7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9B99-DC55-48BE-B7A2-107C484A00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17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758DB2D-5CA8-0CAF-034B-44D12EBE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2CDE-4863-48B9-A58F-7A90CE22A258}" type="datetimeFigureOut">
              <a:rPr lang="tr-TR" smtClean="0"/>
              <a:t>23.04.2024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474816B-CB36-B4F7-7C5B-C04CB950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9A9FF4E-FDC6-A65F-6C67-331BCA82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9B99-DC55-48BE-B7A2-107C484A00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58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08865A-BB62-6907-8031-A3A919AE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92B21D-2EC5-AC52-D251-A1377FE0D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12131C2-1B18-8DA2-35EF-D7C1D04E7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22F542A-B472-3724-86E4-D147687F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2CDE-4863-48B9-A58F-7A90CE22A258}" type="datetimeFigureOut">
              <a:rPr lang="tr-TR" smtClean="0"/>
              <a:t>23.04.2024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FB3AFA4-FCA4-276D-4BE6-20ECCD38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2B7E3C8-8C56-18D8-A929-C6EB78657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9B99-DC55-48BE-B7A2-107C484A00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516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CFB238-709A-8D77-267D-8387522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40EC059-D0BC-0CDC-DCDA-B50126BA1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5189E05-8059-4A59-AF5C-45C439B4A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3AD8429-5690-9BC5-78BE-7B2E45FF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2CDE-4863-48B9-A58F-7A90CE22A258}" type="datetimeFigureOut">
              <a:rPr lang="tr-TR" smtClean="0"/>
              <a:t>23.04.2024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FF0060B-DEDF-4B04-0EE7-1DC010E2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9179F0F-7113-FAAC-1E2E-5DA5073B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9B99-DC55-48BE-B7A2-107C484A00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836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87506A9-557D-914D-0C7A-2EDF553A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FFF10FA-B066-9A96-9D29-D16CED8FF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7AB02D-D558-F044-BB12-7AB28013B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02CDE-4863-48B9-A58F-7A90CE22A258}" type="datetimeFigureOut">
              <a:rPr lang="tr-TR" smtClean="0"/>
              <a:t>23.04.2024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86D983-8544-7942-EEA3-9DF3924DE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C14A23-8F7D-C6C9-DCAA-F8CB37A49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B9B99-DC55-48BE-B7A2-107C484A00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1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3DF5A4-F2A4-FEEC-72F5-20EB5A427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2399"/>
            <a:ext cx="9144000" cy="1081723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BİLDİRİ BAŞLIĞI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26BC710-3B18-3CFD-0644-3F351F7AE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802" y="4632756"/>
            <a:ext cx="2834640" cy="909002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YAZARIN ADI SOYADI</a:t>
            </a:r>
          </a:p>
          <a:p>
            <a:r>
              <a:rPr lang="tr-TR" dirty="0">
                <a:solidFill>
                  <a:schemeClr val="bg1"/>
                </a:solidFill>
              </a:rPr>
              <a:t>OKUDUĞU KURUM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Alt Başlık 2">
            <a:extLst>
              <a:ext uri="{FF2B5EF4-FFF2-40B4-BE49-F238E27FC236}">
                <a16:creationId xmlns:a16="http://schemas.microsoft.com/office/drawing/2014/main" id="{F3AF1F9C-FB35-E087-E4D4-68F3AF7575E0}"/>
              </a:ext>
            </a:extLst>
          </p:cNvPr>
          <p:cNvSpPr txBox="1">
            <a:spLocks/>
          </p:cNvSpPr>
          <p:nvPr/>
        </p:nvSpPr>
        <p:spPr>
          <a:xfrm>
            <a:off x="4731294" y="4632756"/>
            <a:ext cx="2834640" cy="909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chemeClr val="bg1"/>
                </a:solidFill>
              </a:rPr>
              <a:t>YAZARIN ADI SOYADI</a:t>
            </a:r>
          </a:p>
          <a:p>
            <a:r>
              <a:rPr lang="tr-TR" dirty="0">
                <a:solidFill>
                  <a:schemeClr val="bg1"/>
                </a:solidFill>
              </a:rPr>
              <a:t>OKUDUĞU KURUM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Alt Başlık 2">
            <a:extLst>
              <a:ext uri="{FF2B5EF4-FFF2-40B4-BE49-F238E27FC236}">
                <a16:creationId xmlns:a16="http://schemas.microsoft.com/office/drawing/2014/main" id="{F4906FD0-E19F-E07F-FE8B-E02BB5289741}"/>
              </a:ext>
            </a:extLst>
          </p:cNvPr>
          <p:cNvSpPr txBox="1">
            <a:spLocks/>
          </p:cNvSpPr>
          <p:nvPr/>
        </p:nvSpPr>
        <p:spPr>
          <a:xfrm>
            <a:off x="8036559" y="4633216"/>
            <a:ext cx="2834640" cy="909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chemeClr val="bg1"/>
                </a:solidFill>
              </a:rPr>
              <a:t>YAZARIN ADI SOYADI</a:t>
            </a:r>
          </a:p>
          <a:p>
            <a:r>
              <a:rPr lang="tr-TR" dirty="0">
                <a:solidFill>
                  <a:schemeClr val="bg1"/>
                </a:solidFill>
              </a:rPr>
              <a:t>OKUDUĞU KURUM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5DB0920-1D98-B5F6-B182-D8A8E027F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8" y="80565"/>
            <a:ext cx="1739322" cy="1739322"/>
          </a:xfrm>
          <a:prstGeom prst="rect">
            <a:avLst/>
          </a:prstGeom>
          <a:noFill/>
        </p:spPr>
      </p:pic>
      <p:sp>
        <p:nvSpPr>
          <p:cNvPr id="12" name="Yuvarlatılmış Dikdörtgen 37">
            <a:extLst>
              <a:ext uri="{FF2B5EF4-FFF2-40B4-BE49-F238E27FC236}">
                <a16:creationId xmlns:a16="http://schemas.microsoft.com/office/drawing/2014/main" id="{C1ABAF56-4427-0973-71F0-B0094D00016B}"/>
              </a:ext>
            </a:extLst>
          </p:cNvPr>
          <p:cNvSpPr/>
          <p:nvPr/>
        </p:nvSpPr>
        <p:spPr>
          <a:xfrm>
            <a:off x="2449286" y="950226"/>
            <a:ext cx="7641771" cy="4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763A1121-853B-1CCE-BE54-24A020B75761}"/>
              </a:ext>
            </a:extLst>
          </p:cNvPr>
          <p:cNvSpPr txBox="1"/>
          <p:nvPr/>
        </p:nvSpPr>
        <p:spPr>
          <a:xfrm>
            <a:off x="3853543" y="1211590"/>
            <a:ext cx="448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23-25 MAYIS 2024        SİVAS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8BD5EC4-1B6E-1DB4-A396-7CFCCCC15CE4}"/>
              </a:ext>
            </a:extLst>
          </p:cNvPr>
          <p:cNvSpPr txBox="1"/>
          <p:nvPr/>
        </p:nvSpPr>
        <p:spPr>
          <a:xfrm>
            <a:off x="2601686" y="277766"/>
            <a:ext cx="669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SAĞLIK ÖĞRENCİLERİ KONGRESİ</a:t>
            </a:r>
          </a:p>
        </p:txBody>
      </p:sp>
      <p:pic>
        <p:nvPicPr>
          <p:cNvPr id="1026" name="Picture 2" descr="Sivas Cumhuriyet Üniversitesi - Vikipedi">
            <a:extLst>
              <a:ext uri="{FF2B5EF4-FFF2-40B4-BE49-F238E27FC236}">
                <a16:creationId xmlns:a16="http://schemas.microsoft.com/office/drawing/2014/main" id="{EC07423D-3815-D798-D383-96A5BF8D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260" y="97958"/>
            <a:ext cx="1739323" cy="17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2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1360715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457203" y="1265361"/>
            <a:ext cx="227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YÖNTEM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50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6192383-5780-3C4D-80C0-01183BABAE81}"/>
              </a:ext>
            </a:extLst>
          </p:cNvPr>
          <p:cNvSpPr/>
          <p:nvPr/>
        </p:nvSpPr>
        <p:spPr>
          <a:xfrm>
            <a:off x="348341" y="1786779"/>
            <a:ext cx="109668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Çalışmanın yöntem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Araştırma modeli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Veri toplama yöntemi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Evren ve örneklem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Kullanılan istatistiksel teknik(</a:t>
            </a:r>
            <a:r>
              <a:rPr lang="tr-TR" alt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</a:t>
            </a: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Veri çözümleme yaklaşımı vb. yöntemsel konular açıklanmalıdır.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 en fazla 3 slaytta verilmelidir.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7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1556657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359229" y="1271262"/>
            <a:ext cx="227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BULGULAR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197911" y="6126475"/>
            <a:ext cx="50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9FA4C77-D33D-0DFD-64B4-9FF98E5B5F00}"/>
              </a:ext>
            </a:extLst>
          </p:cNvPr>
          <p:cNvSpPr/>
          <p:nvPr/>
        </p:nvSpPr>
        <p:spPr>
          <a:xfrm>
            <a:off x="347112" y="2234068"/>
            <a:ext cx="109668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 ulaşılan bulgular açıklanmalı ve yorumlanmalıdır.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 en fazla 5 slaytta verilmelidir. Ancak tablo sayısının fazlalığı durumunda bu kural genişletilebilir.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9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1556657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359229" y="1271262"/>
            <a:ext cx="227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BULGULAR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50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9FA4C77-D33D-0DFD-64B4-9FF98E5B5F00}"/>
              </a:ext>
            </a:extLst>
          </p:cNvPr>
          <p:cNvSpPr/>
          <p:nvPr/>
        </p:nvSpPr>
        <p:spPr>
          <a:xfrm>
            <a:off x="347112" y="2234068"/>
            <a:ext cx="109668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 ulaşılan bulgular açıklanmalı ve yorumlanmalıdır.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 en fazla 5 slaytta verilmelidir. Ancak tablo sayısının fazlalığı durumunda bu kural genişletilebilir.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62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1556657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359229" y="1271262"/>
            <a:ext cx="227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BULGULAR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42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9FA4C77-D33D-0DFD-64B4-9FF98E5B5F00}"/>
              </a:ext>
            </a:extLst>
          </p:cNvPr>
          <p:cNvSpPr/>
          <p:nvPr/>
        </p:nvSpPr>
        <p:spPr>
          <a:xfrm>
            <a:off x="347112" y="2234068"/>
            <a:ext cx="109668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 ulaşılan bulgular açıklanmalı ve yorumlanmalıdır.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 en fazla 5 slaytta verilmelidir. Ancak tablo sayısının fazlalığı durumunda bu kural genişletilebilir.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1556657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359229" y="1271262"/>
            <a:ext cx="227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BULGULAR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50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9FA4C77-D33D-0DFD-64B4-9FF98E5B5F00}"/>
              </a:ext>
            </a:extLst>
          </p:cNvPr>
          <p:cNvSpPr/>
          <p:nvPr/>
        </p:nvSpPr>
        <p:spPr>
          <a:xfrm>
            <a:off x="347112" y="2234068"/>
            <a:ext cx="109668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 ulaşılan bulgular açıklanmalı ve yorumlanmalıdır.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 en fazla 5 slaytta verilmelidir. Ancak tablo sayısının fazlalığı durumunda bu kural genişletilebilir.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8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1556657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359229" y="1271262"/>
            <a:ext cx="227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BULGULAR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42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9FA4C77-D33D-0DFD-64B4-9FF98E5B5F00}"/>
              </a:ext>
            </a:extLst>
          </p:cNvPr>
          <p:cNvSpPr/>
          <p:nvPr/>
        </p:nvSpPr>
        <p:spPr>
          <a:xfrm>
            <a:off x="347112" y="2234068"/>
            <a:ext cx="109668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 ulaşılan bulgular açıklanmalı ve yorumlanmalıdır.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 en fazla 5 slaytta verilmelidir. Ancak tablo sayısının fazlalığı durumunda bu kural genişletilebilir.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72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4484914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566059" y="1291089"/>
            <a:ext cx="561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SONUÇ, TARTIŞMA, ÖNERİLER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50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5C94974-DB93-9AA5-CEB0-136D50C4971D}"/>
              </a:ext>
            </a:extLst>
          </p:cNvPr>
          <p:cNvSpPr/>
          <p:nvPr/>
        </p:nvSpPr>
        <p:spPr>
          <a:xfrm>
            <a:off x="393540" y="2310596"/>
            <a:ext cx="10966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 araştırmanın sonuçlarına yer verilmeli, ulaşılan sonuçlar tartışılmalı ve öneriler sunulmalıdır.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 en fazla 4 slaytta verilmelidir. </a:t>
            </a:r>
          </a:p>
        </p:txBody>
      </p:sp>
    </p:spTree>
    <p:extLst>
      <p:ext uri="{BB962C8B-B14F-4D97-AF65-F5344CB8AC3E}">
        <p14:creationId xmlns:p14="http://schemas.microsoft.com/office/powerpoint/2010/main" val="2590635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4484914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566059" y="1291089"/>
            <a:ext cx="561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SONUÇ, TARTIŞMA, ÖNERİLER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42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5C94974-DB93-9AA5-CEB0-136D50C4971D}"/>
              </a:ext>
            </a:extLst>
          </p:cNvPr>
          <p:cNvSpPr/>
          <p:nvPr/>
        </p:nvSpPr>
        <p:spPr>
          <a:xfrm>
            <a:off x="393540" y="2310596"/>
            <a:ext cx="10966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 araştırmanın sonuçlarına yer verilmeli, ulaşılan sonuçlar tartışılmalı ve öneriler sunulmalıdır.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 en fazla 4 slaytta verilmelidir. </a:t>
            </a:r>
          </a:p>
        </p:txBody>
      </p:sp>
    </p:spTree>
    <p:extLst>
      <p:ext uri="{BB962C8B-B14F-4D97-AF65-F5344CB8AC3E}">
        <p14:creationId xmlns:p14="http://schemas.microsoft.com/office/powerpoint/2010/main" val="356211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4484914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566059" y="1291089"/>
            <a:ext cx="561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SONUÇ, TARTIŞMA, ÖNERİLER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50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5C94974-DB93-9AA5-CEB0-136D50C4971D}"/>
              </a:ext>
            </a:extLst>
          </p:cNvPr>
          <p:cNvSpPr/>
          <p:nvPr/>
        </p:nvSpPr>
        <p:spPr>
          <a:xfrm>
            <a:off x="393540" y="2310596"/>
            <a:ext cx="10966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 araştırmanın sonuçlarına yer verilmeli, ulaşılan sonuçlar tartışılmalı ve öneriler sunulmalıdır.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 en fazla 4 slaytta verilmelidir. </a:t>
            </a:r>
          </a:p>
        </p:txBody>
      </p:sp>
    </p:spTree>
    <p:extLst>
      <p:ext uri="{BB962C8B-B14F-4D97-AF65-F5344CB8AC3E}">
        <p14:creationId xmlns:p14="http://schemas.microsoft.com/office/powerpoint/2010/main" val="1375358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4484914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566059" y="1291089"/>
            <a:ext cx="561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SONUÇ, TARTIŞMA, ÖNERİLER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42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5C94974-DB93-9AA5-CEB0-136D50C4971D}"/>
              </a:ext>
            </a:extLst>
          </p:cNvPr>
          <p:cNvSpPr/>
          <p:nvPr/>
        </p:nvSpPr>
        <p:spPr>
          <a:xfrm>
            <a:off x="393540" y="2310596"/>
            <a:ext cx="10966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 araştırmanın sonuçlarına yer verilmeli, ulaşılan sonuçlar tartışılmalı ve öneriler sunulmalıdır.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 en fazla 4 slaytta verilmelidir. </a:t>
            </a:r>
          </a:p>
        </p:txBody>
      </p:sp>
    </p:spTree>
    <p:extLst>
      <p:ext uri="{BB962C8B-B14F-4D97-AF65-F5344CB8AC3E}">
        <p14:creationId xmlns:p14="http://schemas.microsoft.com/office/powerpoint/2010/main" val="167543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1360715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457202" y="1267990"/>
            <a:ext cx="227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GİRİŞ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C3ECFA63-E09C-B107-7324-76782E8B9C30}"/>
              </a:ext>
            </a:extLst>
          </p:cNvPr>
          <p:cNvSpPr/>
          <p:nvPr/>
        </p:nvSpPr>
        <p:spPr>
          <a:xfrm>
            <a:off x="250371" y="2081358"/>
            <a:ext cx="109668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Giriş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Araştırmanın «konusu, sorunu, amacı ve önemi» açıklanmalıdır. Varsa </a:t>
            </a:r>
            <a:r>
              <a:rPr lang="tr-TR" alt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sayıltılar</a:t>
            </a: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(varsayımlar) ve sınırlılıklar (kısıtlar) da bu bölümde yer almalıdır.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Giriş bölümü en fazla 3 slaytta verilmelidir. 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38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432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3450771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125187" y="1271992"/>
            <a:ext cx="3575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TEMEL KAYNAKLAR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42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" name="Yuvarlatılmış Dikdörtgen 30">
            <a:extLst>
              <a:ext uri="{FF2B5EF4-FFF2-40B4-BE49-F238E27FC236}">
                <a16:creationId xmlns:a16="http://schemas.microsoft.com/office/drawing/2014/main" id="{FE8246E0-F2DB-04BD-C982-4F4BA48670D7}"/>
              </a:ext>
            </a:extLst>
          </p:cNvPr>
          <p:cNvSpPr/>
          <p:nvPr/>
        </p:nvSpPr>
        <p:spPr>
          <a:xfrm>
            <a:off x="3236910" y="1909413"/>
            <a:ext cx="8173783" cy="3643551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bölümde, dinleyicilerin faydalanabilmesi için, araştırmanın temel/referans kaynakları listelenmelidir (sadece birkaç kaynağa yer verilmelidir).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10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 en fazla 1 slaytta verilmelidir. </a:t>
            </a: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reeform 418">
            <a:extLst>
              <a:ext uri="{FF2B5EF4-FFF2-40B4-BE49-F238E27FC236}">
                <a16:creationId xmlns:a16="http://schemas.microsoft.com/office/drawing/2014/main" id="{66CC45B4-4C66-6B92-4152-FCA181F76760}"/>
              </a:ext>
            </a:extLst>
          </p:cNvPr>
          <p:cNvSpPr/>
          <p:nvPr/>
        </p:nvSpPr>
        <p:spPr>
          <a:xfrm>
            <a:off x="432752" y="2854777"/>
            <a:ext cx="2048027" cy="1472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28" y="12481"/>
                </a:moveTo>
                <a:cubicBezTo>
                  <a:pt x="19462" y="12481"/>
                  <a:pt x="19652" y="12714"/>
                  <a:pt x="19652" y="13002"/>
                </a:cubicBezTo>
                <a:lnTo>
                  <a:pt x="19652" y="16822"/>
                </a:lnTo>
                <a:cubicBezTo>
                  <a:pt x="19652" y="17110"/>
                  <a:pt x="19462" y="17343"/>
                  <a:pt x="19228" y="17343"/>
                </a:cubicBezTo>
                <a:cubicBezTo>
                  <a:pt x="18994" y="17343"/>
                  <a:pt x="18805" y="17110"/>
                  <a:pt x="18805" y="16822"/>
                </a:cubicBezTo>
                <a:lnTo>
                  <a:pt x="18805" y="13002"/>
                </a:lnTo>
                <a:cubicBezTo>
                  <a:pt x="18805" y="12715"/>
                  <a:pt x="18994" y="12481"/>
                  <a:pt x="19228" y="12481"/>
                </a:cubicBezTo>
                <a:close/>
                <a:moveTo>
                  <a:pt x="19228" y="11117"/>
                </a:moveTo>
                <a:cubicBezTo>
                  <a:pt x="19774" y="11117"/>
                  <a:pt x="19773" y="12158"/>
                  <a:pt x="19228" y="12158"/>
                </a:cubicBezTo>
                <a:cubicBezTo>
                  <a:pt x="18682" y="12158"/>
                  <a:pt x="18683" y="11117"/>
                  <a:pt x="19228" y="11117"/>
                </a:cubicBezTo>
                <a:close/>
                <a:moveTo>
                  <a:pt x="12833" y="1041"/>
                </a:moveTo>
                <a:cubicBezTo>
                  <a:pt x="11946" y="1041"/>
                  <a:pt x="11224" y="1928"/>
                  <a:pt x="11224" y="3019"/>
                </a:cubicBezTo>
                <a:lnTo>
                  <a:pt x="11224" y="18802"/>
                </a:lnTo>
                <a:cubicBezTo>
                  <a:pt x="11655" y="18341"/>
                  <a:pt x="12218" y="18061"/>
                  <a:pt x="12833" y="18061"/>
                </a:cubicBezTo>
                <a:lnTo>
                  <a:pt x="20753" y="18061"/>
                </a:lnTo>
                <a:lnTo>
                  <a:pt x="20753" y="1041"/>
                </a:lnTo>
                <a:close/>
                <a:moveTo>
                  <a:pt x="3282" y="1041"/>
                </a:moveTo>
                <a:lnTo>
                  <a:pt x="3282" y="9473"/>
                </a:lnTo>
                <a:lnTo>
                  <a:pt x="3726" y="9134"/>
                </a:lnTo>
                <a:cubicBezTo>
                  <a:pt x="3794" y="9082"/>
                  <a:pt x="3872" y="9056"/>
                  <a:pt x="3949" y="9056"/>
                </a:cubicBezTo>
                <a:cubicBezTo>
                  <a:pt x="4027" y="9056"/>
                  <a:pt x="4105" y="9082"/>
                  <a:pt x="4173" y="9134"/>
                </a:cubicBezTo>
                <a:lnTo>
                  <a:pt x="4616" y="9473"/>
                </a:lnTo>
                <a:lnTo>
                  <a:pt x="4616" y="1041"/>
                </a:lnTo>
                <a:lnTo>
                  <a:pt x="3282" y="1041"/>
                </a:lnTo>
                <a:close/>
                <a:moveTo>
                  <a:pt x="847" y="1041"/>
                </a:moveTo>
                <a:lnTo>
                  <a:pt x="847" y="18061"/>
                </a:lnTo>
                <a:lnTo>
                  <a:pt x="8767" y="18061"/>
                </a:lnTo>
                <a:cubicBezTo>
                  <a:pt x="9075" y="18061"/>
                  <a:pt x="9369" y="18131"/>
                  <a:pt x="9641" y="18258"/>
                </a:cubicBez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3019"/>
                </a:lnTo>
                <a:cubicBezTo>
                  <a:pt x="10376" y="1928"/>
                  <a:pt x="9654" y="1041"/>
                  <a:pt x="8767" y="1041"/>
                </a:cubicBezTo>
                <a:lnTo>
                  <a:pt x="5463" y="1041"/>
                </a:lnTo>
                <a:lnTo>
                  <a:pt x="5463" y="10409"/>
                </a:lnTo>
                <a:cubicBezTo>
                  <a:pt x="5463" y="10598"/>
                  <a:pt x="5380" y="10772"/>
                  <a:pt x="5246" y="10864"/>
                </a:cubicBezTo>
                <a:cubicBezTo>
                  <a:pt x="5182" y="10908"/>
                  <a:pt x="5111" y="10930"/>
                  <a:pt x="5040" y="10930"/>
                </a:cubicBezTo>
                <a:cubicBezTo>
                  <a:pt x="4962" y="10930"/>
                  <a:pt x="4885" y="10903"/>
                  <a:pt x="4816" y="10851"/>
                </a:cubicBezTo>
                <a:lnTo>
                  <a:pt x="3949" y="10189"/>
                </a:lnTo>
                <a:lnTo>
                  <a:pt x="3082" y="10851"/>
                </a:lnTo>
                <a:cubicBezTo>
                  <a:pt x="2952" y="10951"/>
                  <a:pt x="2787" y="10956"/>
                  <a:pt x="2653" y="10864"/>
                </a:cubicBezTo>
                <a:cubicBezTo>
                  <a:pt x="2519" y="10772"/>
                  <a:pt x="2435" y="10598"/>
                  <a:pt x="2435" y="10409"/>
                </a:cubicBezTo>
                <a:lnTo>
                  <a:pt x="2435" y="1041"/>
                </a:lnTo>
                <a:close/>
                <a:moveTo>
                  <a:pt x="424" y="0"/>
                </a:moveTo>
                <a:lnTo>
                  <a:pt x="8767" y="0"/>
                </a:lnTo>
                <a:cubicBezTo>
                  <a:pt x="9611" y="0"/>
                  <a:pt x="10358" y="526"/>
                  <a:pt x="10800" y="1326"/>
                </a:cubicBezTo>
                <a:cubicBezTo>
                  <a:pt x="11242" y="526"/>
                  <a:pt x="11989" y="0"/>
                  <a:pt x="12833" y="0"/>
                </a:cubicBezTo>
                <a:lnTo>
                  <a:pt x="21176" y="0"/>
                </a:lnTo>
                <a:cubicBezTo>
                  <a:pt x="21410" y="0"/>
                  <a:pt x="21600" y="233"/>
                  <a:pt x="21600" y="520"/>
                </a:cubicBezTo>
                <a:lnTo>
                  <a:pt x="21600" y="18581"/>
                </a:lnTo>
                <a:cubicBezTo>
                  <a:pt x="21600" y="18869"/>
                  <a:pt x="21410" y="19102"/>
                  <a:pt x="21176" y="19102"/>
                </a:cubicBezTo>
                <a:lnTo>
                  <a:pt x="12833" y="19102"/>
                </a:lnTo>
                <a:cubicBezTo>
                  <a:pt x="11946" y="19102"/>
                  <a:pt x="11224" y="19989"/>
                  <a:pt x="11224" y="21080"/>
                </a:cubicBezTo>
                <a:cubicBezTo>
                  <a:pt x="11224" y="21367"/>
                  <a:pt x="11034" y="21600"/>
                  <a:pt x="10800" y="21600"/>
                </a:cubicBezTo>
                <a:cubicBezTo>
                  <a:pt x="10566" y="21600"/>
                  <a:pt x="10376" y="21367"/>
                  <a:pt x="10376" y="21080"/>
                </a:cubicBezTo>
                <a:cubicBezTo>
                  <a:pt x="10376" y="19989"/>
                  <a:pt x="9654" y="19102"/>
                  <a:pt x="8767" y="19102"/>
                </a:cubicBezTo>
                <a:lnTo>
                  <a:pt x="424" y="19102"/>
                </a:lnTo>
                <a:cubicBezTo>
                  <a:pt x="190" y="19102"/>
                  <a:pt x="0" y="18869"/>
                  <a:pt x="0" y="18581"/>
                </a:cubicBezTo>
                <a:lnTo>
                  <a:pt x="0" y="520"/>
                </a:lnTo>
                <a:cubicBezTo>
                  <a:pt x="0" y="233"/>
                  <a:pt x="190" y="0"/>
                  <a:pt x="424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39296F"/>
            </a:solidFill>
            <a:miter lim="400000"/>
          </a:ln>
        </p:spPr>
        <p:txBody>
          <a:bodyPr lIns="68580" tIns="68580" rIns="68580" bIns="68580" anchor="ctr"/>
          <a:lstStyle/>
          <a:p>
            <a:pPr defTabSz="1828800">
              <a:lnSpc>
                <a:spcPct val="100000"/>
              </a:lnSpc>
              <a:defRPr sz="800"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6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E26BC710-3B18-3CFD-0644-3F351F7AE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903" y="5114650"/>
            <a:ext cx="2834640" cy="854216"/>
          </a:xfrm>
        </p:spPr>
        <p:txBody>
          <a:bodyPr>
            <a:normAutofit fontScale="85000" lnSpcReduction="10000"/>
          </a:bodyPr>
          <a:lstStyle/>
          <a:p>
            <a:r>
              <a:rPr lang="tr-TR" dirty="0">
                <a:solidFill>
                  <a:schemeClr val="bg1"/>
                </a:solidFill>
              </a:rPr>
              <a:t>YAZARIN ADI SOYADI</a:t>
            </a:r>
          </a:p>
          <a:p>
            <a:r>
              <a:rPr lang="tr-TR" dirty="0">
                <a:solidFill>
                  <a:schemeClr val="bg1"/>
                </a:solidFill>
              </a:rPr>
              <a:t>GÖREV YAPTIĞI KURUM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Alt Başlık 2">
            <a:extLst>
              <a:ext uri="{FF2B5EF4-FFF2-40B4-BE49-F238E27FC236}">
                <a16:creationId xmlns:a16="http://schemas.microsoft.com/office/drawing/2014/main" id="{F3AF1F9C-FB35-E087-E4D4-68F3AF7575E0}"/>
              </a:ext>
            </a:extLst>
          </p:cNvPr>
          <p:cNvSpPr txBox="1">
            <a:spLocks/>
          </p:cNvSpPr>
          <p:nvPr/>
        </p:nvSpPr>
        <p:spPr>
          <a:xfrm>
            <a:off x="4531723" y="5114650"/>
            <a:ext cx="2834640" cy="909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chemeClr val="bg1"/>
                </a:solidFill>
              </a:rPr>
              <a:t>YAZARIN ADI SOYADI</a:t>
            </a:r>
          </a:p>
          <a:p>
            <a:r>
              <a:rPr lang="tr-TR" dirty="0">
                <a:solidFill>
                  <a:schemeClr val="bg1"/>
                </a:solidFill>
              </a:rPr>
              <a:t>GÖREV YAPTIĞI KURUM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Alt Başlık 2">
            <a:extLst>
              <a:ext uri="{FF2B5EF4-FFF2-40B4-BE49-F238E27FC236}">
                <a16:creationId xmlns:a16="http://schemas.microsoft.com/office/drawing/2014/main" id="{F4906FD0-E19F-E07F-FE8B-E02BB5289741}"/>
              </a:ext>
            </a:extLst>
          </p:cNvPr>
          <p:cNvSpPr txBox="1">
            <a:spLocks/>
          </p:cNvSpPr>
          <p:nvPr/>
        </p:nvSpPr>
        <p:spPr>
          <a:xfrm>
            <a:off x="7933507" y="5059864"/>
            <a:ext cx="2984863" cy="909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chemeClr val="bg1"/>
                </a:solidFill>
              </a:rPr>
              <a:t>YAZARIN ADI SOYADI</a:t>
            </a:r>
          </a:p>
          <a:p>
            <a:r>
              <a:rPr lang="tr-TR" dirty="0">
                <a:solidFill>
                  <a:schemeClr val="bg1"/>
                </a:solidFill>
              </a:rPr>
              <a:t>GÖREV YAPTIĞI KURUM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5DB0920-1D98-B5F6-B182-D8A8E027F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8" y="80565"/>
            <a:ext cx="1739322" cy="1739322"/>
          </a:xfrm>
          <a:prstGeom prst="rect">
            <a:avLst/>
          </a:prstGeom>
          <a:noFill/>
        </p:spPr>
      </p:pic>
      <p:sp>
        <p:nvSpPr>
          <p:cNvPr id="12" name="Yuvarlatılmış Dikdörtgen 37">
            <a:extLst>
              <a:ext uri="{FF2B5EF4-FFF2-40B4-BE49-F238E27FC236}">
                <a16:creationId xmlns:a16="http://schemas.microsoft.com/office/drawing/2014/main" id="{C1ABAF56-4427-0973-71F0-B0094D00016B}"/>
              </a:ext>
            </a:extLst>
          </p:cNvPr>
          <p:cNvSpPr/>
          <p:nvPr/>
        </p:nvSpPr>
        <p:spPr>
          <a:xfrm>
            <a:off x="2449286" y="950226"/>
            <a:ext cx="7641771" cy="4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763A1121-853B-1CCE-BE54-24A020B75761}"/>
              </a:ext>
            </a:extLst>
          </p:cNvPr>
          <p:cNvSpPr txBox="1"/>
          <p:nvPr/>
        </p:nvSpPr>
        <p:spPr>
          <a:xfrm>
            <a:off x="3853543" y="1211590"/>
            <a:ext cx="448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23-25 MAYIS 2024        SİVAS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8BD5EC4-1B6E-1DB4-A396-7CFCCCC15CE4}"/>
              </a:ext>
            </a:extLst>
          </p:cNvPr>
          <p:cNvSpPr txBox="1"/>
          <p:nvPr/>
        </p:nvSpPr>
        <p:spPr>
          <a:xfrm>
            <a:off x="2601686" y="277766"/>
            <a:ext cx="669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SAĞLIK ÖĞRENCİLERİ KONGRESİ</a:t>
            </a:r>
          </a:p>
        </p:txBody>
      </p:sp>
      <p:pic>
        <p:nvPicPr>
          <p:cNvPr id="1026" name="Picture 2" descr="Sivas Cumhuriyet Üniversitesi - Vikipedi">
            <a:extLst>
              <a:ext uri="{FF2B5EF4-FFF2-40B4-BE49-F238E27FC236}">
                <a16:creationId xmlns:a16="http://schemas.microsoft.com/office/drawing/2014/main" id="{EC07423D-3815-D798-D383-96A5BF8D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260" y="97958"/>
            <a:ext cx="1739323" cy="17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Yuvarlatılmış Dikdörtgen 45">
            <a:extLst>
              <a:ext uri="{FF2B5EF4-FFF2-40B4-BE49-F238E27FC236}">
                <a16:creationId xmlns:a16="http://schemas.microsoft.com/office/drawing/2014/main" id="{8386B020-B032-C503-F84C-FC8DC18E3CE1}"/>
              </a:ext>
            </a:extLst>
          </p:cNvPr>
          <p:cNvSpPr/>
          <p:nvPr/>
        </p:nvSpPr>
        <p:spPr>
          <a:xfrm>
            <a:off x="870857" y="2338737"/>
            <a:ext cx="10790383" cy="1370970"/>
          </a:xfrm>
          <a:prstGeom prst="roundRect">
            <a:avLst/>
          </a:prstGeom>
          <a:solidFill>
            <a:schemeClr val="bg1"/>
          </a:solidFill>
          <a:ln>
            <a:solidFill>
              <a:srgbClr val="3929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2CA5961-F778-F278-A9CC-11644DDF94E6}"/>
              </a:ext>
            </a:extLst>
          </p:cNvPr>
          <p:cNvSpPr txBox="1"/>
          <p:nvPr/>
        </p:nvSpPr>
        <p:spPr>
          <a:xfrm>
            <a:off x="1038728" y="2670279"/>
            <a:ext cx="1045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KATILIM VE KATKILARINIZ İÇİN TEŞEKKÜR EDERİZ</a:t>
            </a:r>
          </a:p>
        </p:txBody>
      </p:sp>
      <p:sp>
        <p:nvSpPr>
          <p:cNvPr id="9" name="Yuvarlatılmış Dikdörtgen 45">
            <a:extLst>
              <a:ext uri="{FF2B5EF4-FFF2-40B4-BE49-F238E27FC236}">
                <a16:creationId xmlns:a16="http://schemas.microsoft.com/office/drawing/2014/main" id="{595AF137-3395-6C41-012B-6DB39E86B9D0}"/>
              </a:ext>
            </a:extLst>
          </p:cNvPr>
          <p:cNvSpPr/>
          <p:nvPr/>
        </p:nvSpPr>
        <p:spPr>
          <a:xfrm>
            <a:off x="2601685" y="3946552"/>
            <a:ext cx="6694715" cy="781770"/>
          </a:xfrm>
          <a:prstGeom prst="roundRect">
            <a:avLst/>
          </a:prstGeom>
          <a:solidFill>
            <a:schemeClr val="bg1"/>
          </a:solidFill>
          <a:ln>
            <a:solidFill>
              <a:srgbClr val="3929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Başlık 1">
            <a:extLst>
              <a:ext uri="{FF2B5EF4-FFF2-40B4-BE49-F238E27FC236}">
                <a16:creationId xmlns:a16="http://schemas.microsoft.com/office/drawing/2014/main" id="{9B3DF5A4-F2A4-FEEC-72F5-20EB5A427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96035"/>
            <a:ext cx="9144000" cy="485248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BİLDİRİ BAŞLIĞI</a:t>
            </a:r>
          </a:p>
        </p:txBody>
      </p:sp>
    </p:spTree>
    <p:extLst>
      <p:ext uri="{BB962C8B-B14F-4D97-AF65-F5344CB8AC3E}">
        <p14:creationId xmlns:p14="http://schemas.microsoft.com/office/powerpoint/2010/main" val="71923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1360715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457202" y="1267990"/>
            <a:ext cx="227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GİRİŞ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C3ECFA63-E09C-B107-7324-76782E8B9C30}"/>
              </a:ext>
            </a:extLst>
          </p:cNvPr>
          <p:cNvSpPr/>
          <p:nvPr/>
        </p:nvSpPr>
        <p:spPr>
          <a:xfrm>
            <a:off x="250371" y="2081358"/>
            <a:ext cx="109668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Giriş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Araştırmanın «konusu, sorunu, amacı ve önemi» açıklanmalıdır. Varsa </a:t>
            </a:r>
            <a:r>
              <a:rPr lang="tr-TR" alt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sayıltılar</a:t>
            </a: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(varsayımlar) ve sınırlılıklar (kısıtlar) da bu bölümde yer almalıdır.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Giriş bölümü en fazla 3 slaytta verilmelidir. 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38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174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1360715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457202" y="1267990"/>
            <a:ext cx="227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GİRİŞ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C3ECFA63-E09C-B107-7324-76782E8B9C30}"/>
              </a:ext>
            </a:extLst>
          </p:cNvPr>
          <p:cNvSpPr/>
          <p:nvPr/>
        </p:nvSpPr>
        <p:spPr>
          <a:xfrm>
            <a:off x="250371" y="2081358"/>
            <a:ext cx="109668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Giriş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Araştırmanın «konusu, sorunu, amacı ve önemi» açıklanmalıdır. Varsa </a:t>
            </a:r>
            <a:r>
              <a:rPr lang="tr-TR" alt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sayıltılar</a:t>
            </a: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(varsayımlar) ve sınırlılıklar (kısıtlar) da bu bölümde yer almalıdır.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Giriş bölümü en fazla 3 slaytta verilmelidir. 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38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4697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4103914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27215" y="1281068"/>
            <a:ext cx="4103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KAVRAMSAL/KURAMSAL ÇERÇEVE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38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D2E7D19-3418-3757-3930-4CABA4EA3717}"/>
              </a:ext>
            </a:extLst>
          </p:cNvPr>
          <p:cNvSpPr/>
          <p:nvPr/>
        </p:nvSpPr>
        <p:spPr>
          <a:xfrm>
            <a:off x="250371" y="1962010"/>
            <a:ext cx="109668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Kavramsal / Kuramsal Çerçeve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Araştırmanın teorik temelleri ve literatürdeki konumu kısaca verilmelidir.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 en fazla 3 slaytta verilmelidir. </a:t>
            </a:r>
          </a:p>
        </p:txBody>
      </p:sp>
    </p:spTree>
    <p:extLst>
      <p:ext uri="{BB962C8B-B14F-4D97-AF65-F5344CB8AC3E}">
        <p14:creationId xmlns:p14="http://schemas.microsoft.com/office/powerpoint/2010/main" val="310453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4103914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27215" y="1281068"/>
            <a:ext cx="4103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KAVRAMSAL/KURAMSAL ÇERÇEVE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38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D2E7D19-3418-3757-3930-4CABA4EA3717}"/>
              </a:ext>
            </a:extLst>
          </p:cNvPr>
          <p:cNvSpPr/>
          <p:nvPr/>
        </p:nvSpPr>
        <p:spPr>
          <a:xfrm>
            <a:off x="250371" y="1962010"/>
            <a:ext cx="109668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Kavramsal / Kuramsal Çerçeve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Araştırmanın teorik temelleri ve literatürdeki konumu kısaca verilmelidir.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 en fazla 3 slaytta verilmelidir. </a:t>
            </a:r>
          </a:p>
        </p:txBody>
      </p:sp>
    </p:spTree>
    <p:extLst>
      <p:ext uri="{BB962C8B-B14F-4D97-AF65-F5344CB8AC3E}">
        <p14:creationId xmlns:p14="http://schemas.microsoft.com/office/powerpoint/2010/main" val="59976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4103914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27215" y="1281068"/>
            <a:ext cx="4103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KAVRAMSAL/KURAMSAL ÇERÇEVE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38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D2E7D19-3418-3757-3930-4CABA4EA3717}"/>
              </a:ext>
            </a:extLst>
          </p:cNvPr>
          <p:cNvSpPr/>
          <p:nvPr/>
        </p:nvSpPr>
        <p:spPr>
          <a:xfrm>
            <a:off x="250371" y="1962010"/>
            <a:ext cx="109668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Kavramsal / Kuramsal Çerçeve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Araştırmanın teorik temelleri ve literatürdeki konumu kısaca verilmelidir.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 en fazla 3 slaytta verilmelidir. </a:t>
            </a:r>
          </a:p>
        </p:txBody>
      </p:sp>
    </p:spTree>
    <p:extLst>
      <p:ext uri="{BB962C8B-B14F-4D97-AF65-F5344CB8AC3E}">
        <p14:creationId xmlns:p14="http://schemas.microsoft.com/office/powerpoint/2010/main" val="38301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1360715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457203" y="1265361"/>
            <a:ext cx="227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YÖNTEM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38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6192383-5780-3C4D-80C0-01183BABAE81}"/>
              </a:ext>
            </a:extLst>
          </p:cNvPr>
          <p:cNvSpPr/>
          <p:nvPr/>
        </p:nvSpPr>
        <p:spPr>
          <a:xfrm>
            <a:off x="348341" y="1786779"/>
            <a:ext cx="109668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Çalışmanın yöntem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Araştırma modeli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Veri toplama yöntemi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Evren ve örneklem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Kullanılan istatistiksel teknik(</a:t>
            </a:r>
            <a:r>
              <a:rPr lang="tr-TR" alt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</a:t>
            </a: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Veri çözümleme yaklaşımı vb. yöntemsel konular açıklanmalıdır.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 en fazla 3 slaytta verilmelidir.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0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117B63-9A5A-E5E1-4213-43B8981F0BEC}"/>
              </a:ext>
            </a:extLst>
          </p:cNvPr>
          <p:cNvSpPr txBox="1"/>
          <p:nvPr/>
        </p:nvSpPr>
        <p:spPr>
          <a:xfrm>
            <a:off x="9804400" y="297590"/>
            <a:ext cx="2387600" cy="215444"/>
          </a:xfrm>
          <a:prstGeom prst="rect">
            <a:avLst/>
          </a:prstGeom>
          <a:solidFill>
            <a:srgbClr val="FF0000"/>
          </a:solidFill>
          <a:ln w="6350" cap="flat">
            <a:solidFill>
              <a:srgbClr val="FF000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SAĞLIK ÖĞRENCİLERİ KONGRESİ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6D6DDD-339C-DF54-2D0A-78E74227077D}"/>
              </a:ext>
            </a:extLst>
          </p:cNvPr>
          <p:cNvSpPr txBox="1"/>
          <p:nvPr/>
        </p:nvSpPr>
        <p:spPr>
          <a:xfrm>
            <a:off x="9804400" y="645225"/>
            <a:ext cx="2387600" cy="215444"/>
          </a:xfrm>
          <a:prstGeom prst="rect">
            <a:avLst/>
          </a:prstGeom>
          <a:solidFill>
            <a:srgbClr val="FF0000"/>
          </a:solidFill>
          <a:ln w="6350" cap="rnd">
            <a:solidFill>
              <a:srgbClr val="FF000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23-25 MAYIS 2024-SİVAS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5CB0B5-2378-BFBB-3D1D-A1B27E00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6389" l="6667" r="93056">
                        <a14:foregroundMark x1="42130" y1="5833" x2="18796" y2="17500"/>
                        <a14:foregroundMark x1="18333" y1="20093" x2="15370" y2="27870"/>
                        <a14:foregroundMark x1="14444" y1="28333" x2="11019" y2="33981"/>
                        <a14:foregroundMark x1="6667" y1="41759" x2="12778" y2="74537"/>
                        <a14:foregroundMark x1="36481" y1="8426" x2="63241" y2="7130"/>
                        <a14:foregroundMark x1="93056" y1="41296" x2="92685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90397"/>
            <a:ext cx="1034655" cy="1034655"/>
          </a:xfrm>
          <a:prstGeom prst="rect">
            <a:avLst/>
          </a:prstGeom>
          <a:noFill/>
        </p:spPr>
      </p:pic>
      <p:sp>
        <p:nvSpPr>
          <p:cNvPr id="7" name="Dikdörtgen: Katlanmış Köşe 6">
            <a:extLst>
              <a:ext uri="{FF2B5EF4-FFF2-40B4-BE49-F238E27FC236}">
                <a16:creationId xmlns:a16="http://schemas.microsoft.com/office/drawing/2014/main" id="{0B422643-892A-1964-74DE-BD28D542ADAB}"/>
              </a:ext>
            </a:extLst>
          </p:cNvPr>
          <p:cNvSpPr/>
          <p:nvPr/>
        </p:nvSpPr>
        <p:spPr>
          <a:xfrm>
            <a:off x="250371" y="332712"/>
            <a:ext cx="859971" cy="52795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ijital Dünyadan Nostaljik Kaçış: Dolma Kalem | IIENSTITU">
            <a:extLst>
              <a:ext uri="{FF2B5EF4-FFF2-40B4-BE49-F238E27FC236}">
                <a16:creationId xmlns:a16="http://schemas.microsoft.com/office/drawing/2014/main" id="{DC5B61B7-45D2-3FA4-DFFB-1A1E0B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391886"/>
            <a:ext cx="664029" cy="4157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2027590-3382-0066-9DC9-BBB0099C6B29}"/>
              </a:ext>
            </a:extLst>
          </p:cNvPr>
          <p:cNvSpPr txBox="1"/>
          <p:nvPr/>
        </p:nvSpPr>
        <p:spPr>
          <a:xfrm>
            <a:off x="947058" y="27589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BİLDİRİ BAŞLIĞI</a:t>
            </a:r>
          </a:p>
        </p:txBody>
      </p:sp>
      <p:sp>
        <p:nvSpPr>
          <p:cNvPr id="11" name="Yuvarlatılmış Dikdörtgen 37">
            <a:extLst>
              <a:ext uri="{FF2B5EF4-FFF2-40B4-BE49-F238E27FC236}">
                <a16:creationId xmlns:a16="http://schemas.microsoft.com/office/drawing/2014/main" id="{F4B968F5-E04C-5A4A-E668-E0005D3B049E}"/>
              </a:ext>
            </a:extLst>
          </p:cNvPr>
          <p:cNvSpPr/>
          <p:nvPr/>
        </p:nvSpPr>
        <p:spPr>
          <a:xfrm flipV="1">
            <a:off x="1208312" y="584864"/>
            <a:ext cx="6564084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20795F-3767-5515-61AA-E086E40C0153}"/>
              </a:ext>
            </a:extLst>
          </p:cNvPr>
          <p:cNvSpPr/>
          <p:nvPr/>
        </p:nvSpPr>
        <p:spPr>
          <a:xfrm>
            <a:off x="0" y="1295400"/>
            <a:ext cx="1360715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AA93E4-9484-3FBF-55D5-B59CAB3B5964}"/>
              </a:ext>
            </a:extLst>
          </p:cNvPr>
          <p:cNvSpPr txBox="1"/>
          <p:nvPr/>
        </p:nvSpPr>
        <p:spPr>
          <a:xfrm>
            <a:off x="-457203" y="1265361"/>
            <a:ext cx="227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YÖNTEM</a:t>
            </a:r>
          </a:p>
        </p:txBody>
      </p:sp>
      <p:sp>
        <p:nvSpPr>
          <p:cNvPr id="17" name="Yuvarlatılmış Dikdörtgen 37">
            <a:extLst>
              <a:ext uri="{FF2B5EF4-FFF2-40B4-BE49-F238E27FC236}">
                <a16:creationId xmlns:a16="http://schemas.microsoft.com/office/drawing/2014/main" id="{2B37E2FD-BCA2-FED6-B19F-84B44AF988B7}"/>
              </a:ext>
            </a:extLst>
          </p:cNvPr>
          <p:cNvSpPr/>
          <p:nvPr/>
        </p:nvSpPr>
        <p:spPr>
          <a:xfrm flipV="1">
            <a:off x="1458684" y="6311141"/>
            <a:ext cx="9677402" cy="457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SCÜ 50. Yıl Logosu Belli Oldu - Sivas Kızılırmak Gazetesi |Sivas'ın Birlik  Sesi">
            <a:extLst>
              <a:ext uri="{FF2B5EF4-FFF2-40B4-BE49-F238E27FC236}">
                <a16:creationId xmlns:a16="http://schemas.microsoft.com/office/drawing/2014/main" id="{EB63511A-8959-B0E3-6DF2-DF4D9E5D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731"/>
            <a:ext cx="1817912" cy="12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FE5B0E-DA3C-8651-169C-6DA929E5D433}"/>
              </a:ext>
            </a:extLst>
          </p:cNvPr>
          <p:cNvSpPr txBox="1"/>
          <p:nvPr/>
        </p:nvSpPr>
        <p:spPr>
          <a:xfrm>
            <a:off x="8157100" y="6359524"/>
            <a:ext cx="315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SUNUMU YAPANIN ADI SOYADI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FBCA634-8D81-921F-4709-FDF59061A81C}"/>
              </a:ext>
            </a:extLst>
          </p:cNvPr>
          <p:cNvSpPr/>
          <p:nvPr/>
        </p:nvSpPr>
        <p:spPr>
          <a:xfrm>
            <a:off x="11136086" y="6176752"/>
            <a:ext cx="508139" cy="307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617CA1-B583-E994-275E-369CB7179E13}"/>
              </a:ext>
            </a:extLst>
          </p:cNvPr>
          <p:cNvSpPr txBox="1"/>
          <p:nvPr/>
        </p:nvSpPr>
        <p:spPr>
          <a:xfrm>
            <a:off x="11217216" y="6125689"/>
            <a:ext cx="38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6192383-5780-3C4D-80C0-01183BABAE81}"/>
              </a:ext>
            </a:extLst>
          </p:cNvPr>
          <p:cNvSpPr/>
          <p:nvPr/>
        </p:nvSpPr>
        <p:spPr>
          <a:xfrm>
            <a:off x="348341" y="1786779"/>
            <a:ext cx="109668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Çalışmanın yöntem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Araştırma modeli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Veri toplama yöntemi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Evren ve örneklem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Kullanılan istatistiksel teknik(</a:t>
            </a:r>
            <a:r>
              <a:rPr lang="tr-TR" alt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</a:t>
            </a: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Veri çözümleme yaklaşımı vb. yöntemsel konular açıklanmalıdır.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sayfada 6 satırı (1,5 satır aralıklı) aşmayınız.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 en fazla 3 slaytta verilmelidir.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49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1215</Words>
  <Application>Microsoft Office PowerPoint</Application>
  <PresentationFormat>Geniş ekran</PresentationFormat>
  <Paragraphs>274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Office Teması</vt:lpstr>
      <vt:lpstr>BİLDİRİ BAŞLIĞI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BİLDİRİ BAŞLIĞI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BİLDİRİ BAŞLIĞI</dc:title>
  <dc:creator>Süleyman Mert Özbey</dc:creator>
  <cp:lastModifiedBy>Süleyman Mert Özbey</cp:lastModifiedBy>
  <cp:revision>1</cp:revision>
  <dcterms:created xsi:type="dcterms:W3CDTF">2024-04-23T10:10:39Z</dcterms:created>
  <dcterms:modified xsi:type="dcterms:W3CDTF">2024-04-23T11:07:03Z</dcterms:modified>
</cp:coreProperties>
</file>