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7" r:id="rId5"/>
    <p:sldId id="278" r:id="rId6"/>
    <p:sldId id="295" r:id="rId7"/>
    <p:sldId id="296" r:id="rId8"/>
    <p:sldId id="281" r:id="rId9"/>
    <p:sldId id="298" r:id="rId10"/>
    <p:sldId id="297" r:id="rId11"/>
    <p:sldId id="284" r:id="rId12"/>
    <p:sldId id="299" r:id="rId13"/>
    <p:sldId id="301" r:id="rId14"/>
    <p:sldId id="300" r:id="rId15"/>
    <p:sldId id="302" r:id="rId16"/>
    <p:sldId id="289" r:id="rId17"/>
    <p:sldId id="303" r:id="rId18"/>
    <p:sldId id="304" r:id="rId19"/>
    <p:sldId id="305" r:id="rId20"/>
    <p:sldId id="293" r:id="rId21"/>
    <p:sldId id="294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161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4A331E-0FF2-910E-7AB1-70AC85283653}" v="26" dt="2025-04-04T19:58:06.8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76" autoAdjust="0"/>
    <p:restoredTop sz="94660"/>
  </p:normalViewPr>
  <p:slideViewPr>
    <p:cSldViewPr snapToGrid="0">
      <p:cViewPr varScale="1">
        <p:scale>
          <a:sx n="79" d="100"/>
          <a:sy n="79" d="100"/>
        </p:scale>
        <p:origin x="8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CFAAAB-792F-B106-3C27-BA1DBD8FD8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5212E35-8C45-39FE-2165-FC7096362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F8A7BF8-755B-9DC0-A995-39544B026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2CDE-4863-48B9-A58F-7A90CE22A258}" type="datetimeFigureOut">
              <a:rPr lang="tr-TR" smtClean="0"/>
              <a:t>4.04.2025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58C9514-B551-1727-833F-98239F0FE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9C4A38D-CF2A-6637-DFCD-09BB8BABA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9B99-DC55-48BE-B7A2-107C484A0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429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E05912-A98E-F965-2562-8AAE064B7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6934DF3-8FB4-9BD0-6A65-CBB00F47BE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839F9EC-6087-4810-1A47-56D530CE7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2CDE-4863-48B9-A58F-7A90CE22A258}" type="datetimeFigureOut">
              <a:rPr lang="tr-TR" smtClean="0"/>
              <a:t>4.04.2025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C16B9B3-3182-66B9-F0E1-E1BA47AB9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1BFD682-EDC4-8C02-D9CF-79AA20813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9B99-DC55-48BE-B7A2-107C484A0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9757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1E2960C-6197-476F-B940-E0465BE290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FCF80E2-F5AB-3E22-402C-730043D858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640BF4B-182D-BCFD-B031-82306A4CC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2CDE-4863-48B9-A58F-7A90CE22A258}" type="datetimeFigureOut">
              <a:rPr lang="tr-TR" smtClean="0"/>
              <a:t>4.04.2025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B6F40FA-F596-20E3-D842-14DA81910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C651ADA-3310-54FF-29B3-A4566F1FA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9B99-DC55-48BE-B7A2-107C484A0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45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D67AF0-231B-AD1E-B398-A0385AEAF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695BB0-9DB1-0255-C3C4-86D888380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560B715-A627-83B0-5595-27C0B69F9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2CDE-4863-48B9-A58F-7A90CE22A258}" type="datetimeFigureOut">
              <a:rPr lang="tr-TR" smtClean="0"/>
              <a:t>4.04.2025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05862F0-3E3E-BDE6-CB36-A1C0D9D30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EE5398-12C9-6D27-595B-FDC4433EC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9B99-DC55-48BE-B7A2-107C484A0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3870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76B0C7-E66B-6E14-7028-BC7A00499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27F6058-8131-2844-28CC-1CBD670549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683279-CCF2-0AAB-8CA9-5CD70C335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2CDE-4863-48B9-A58F-7A90CE22A258}" type="datetimeFigureOut">
              <a:rPr lang="tr-TR" smtClean="0"/>
              <a:t>4.04.2025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4C8E1E2-7EDC-5484-BAE5-DC4124AD9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8072F1-C625-2EAB-872D-E5204F86C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9B99-DC55-48BE-B7A2-107C484A0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0813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BC6596-48F3-A10E-E99C-DA0C2AFCE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47D77A-B781-3EF9-10C0-822A465772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DDE69EA-90ED-4D7C-4A8A-0E2F1BC58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6C51F7C-A799-E052-FB66-C38103D37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2CDE-4863-48B9-A58F-7A90CE22A258}" type="datetimeFigureOut">
              <a:rPr lang="tr-TR" smtClean="0"/>
              <a:t>4.04.2025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1AA6472-0A59-4A98-A619-8AAA5738A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432F591-FA83-BB96-FAA4-3000A719A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9B99-DC55-48BE-B7A2-107C484A0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2167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717560-C9E5-9480-4E94-40E25BD19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02F1E3D-D353-5679-BDA0-55D58B294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40FCCC1-19C0-7129-DCD2-5751930410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4052D57-4760-5A4F-1B42-A91795911B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E95B5F5-8055-21FA-A20A-9EA299FFCF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5B600F6-8C8E-CAE3-C026-F5EDC419E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2CDE-4863-48B9-A58F-7A90CE22A258}" type="datetimeFigureOut">
              <a:rPr lang="tr-TR" smtClean="0"/>
              <a:t>4.04.2025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152F8E9-45E2-50EC-3965-22068BE6B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7CFBBA4-B0CF-B657-B797-8BFE23976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9B99-DC55-48BE-B7A2-107C484A0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41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EC2517-49D9-B36F-FFB8-9F92083DA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DE3CC75-D2F8-4F06-6242-D498EDEB8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2CDE-4863-48B9-A58F-7A90CE22A258}" type="datetimeFigureOut">
              <a:rPr lang="tr-TR" smtClean="0"/>
              <a:t>4.04.2025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52E038B-2590-9A0C-8A9A-3FAAF7672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4D7DD69-1597-80D2-3ADD-F6E221A7D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9B99-DC55-48BE-B7A2-107C484A0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179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758DB2D-5CA8-0CAF-034B-44D12EBEF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2CDE-4863-48B9-A58F-7A90CE22A258}" type="datetimeFigureOut">
              <a:rPr lang="tr-TR" smtClean="0"/>
              <a:t>4.04.2025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474816B-CB36-B4F7-7C5B-C04CB950F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9A9FF4E-FDC6-A65F-6C67-331BCA82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9B99-DC55-48BE-B7A2-107C484A0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58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08865A-BB62-6907-8031-A3A919AE3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92B21D-2EC5-AC52-D251-A1377FE0D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12131C2-1B18-8DA2-35EF-D7C1D04E77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22F542A-B472-3724-86E4-D147687F6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2CDE-4863-48B9-A58F-7A90CE22A258}" type="datetimeFigureOut">
              <a:rPr lang="tr-TR" smtClean="0"/>
              <a:t>4.04.2025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FB3AFA4-FCA4-276D-4BE6-20ECCD384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2B7E3C8-8C56-18D8-A929-C6EB78657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9B99-DC55-48BE-B7A2-107C484A0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5167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CFB238-709A-8D77-267D-83875227B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40EC059-D0BC-0CDC-DCDA-B50126BA14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5189E05-8059-4A59-AF5C-45C439B4A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3AD8429-5690-9BC5-78BE-7B2E45FF7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2CDE-4863-48B9-A58F-7A90CE22A258}" type="datetimeFigureOut">
              <a:rPr lang="tr-TR" smtClean="0"/>
              <a:t>4.04.2025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F0060B-DEDF-4B04-0EE7-1DC010E2A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9179F0F-7113-FAAC-1E2E-5DA5073B4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9B99-DC55-48BE-B7A2-107C484A0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8361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87506A9-557D-914D-0C7A-2EDF553A3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FFF10FA-B066-9A96-9D29-D16CED8FF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37AB02D-D558-F044-BB12-7AB28013BE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02CDE-4863-48B9-A58F-7A90CE22A258}" type="datetimeFigureOut">
              <a:rPr lang="tr-TR" smtClean="0"/>
              <a:t>4.04.2025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286D983-8544-7942-EEA3-9DF3924DEF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C14A23-8F7D-C6C9-DCAA-F8CB37A490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B9B99-DC55-48BE-B7A2-107C484A0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316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3DF5A4-F2A4-FEEC-72F5-20EB5A427D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92399"/>
            <a:ext cx="9144000" cy="1081723"/>
          </a:xfrm>
        </p:spPr>
        <p:txBody>
          <a:bodyPr/>
          <a:lstStyle/>
          <a:p>
            <a:r>
              <a:rPr lang="tr-TR" dirty="0">
                <a:solidFill>
                  <a:schemeClr val="bg1"/>
                </a:solidFill>
              </a:rPr>
              <a:t>BİLDİRİ BAŞLIĞI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6BC710-3B18-3CFD-0644-3F351F7AE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0802" y="4632756"/>
            <a:ext cx="2834640" cy="909002"/>
          </a:xfrm>
        </p:spPr>
        <p:txBody>
          <a:bodyPr/>
          <a:lstStyle/>
          <a:p>
            <a:r>
              <a:rPr lang="tr-TR" dirty="0">
                <a:solidFill>
                  <a:schemeClr val="bg1"/>
                </a:solidFill>
              </a:rPr>
              <a:t>YAZARIN ADI SOYADI</a:t>
            </a:r>
          </a:p>
          <a:p>
            <a:r>
              <a:rPr lang="tr-TR" dirty="0">
                <a:solidFill>
                  <a:schemeClr val="bg1"/>
                </a:solidFill>
              </a:rPr>
              <a:t>OKUDUĞU KURUM</a:t>
            </a:r>
          </a:p>
          <a:p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4" name="Alt Başlık 2">
            <a:extLst>
              <a:ext uri="{FF2B5EF4-FFF2-40B4-BE49-F238E27FC236}">
                <a16:creationId xmlns:a16="http://schemas.microsoft.com/office/drawing/2014/main" id="{F3AF1F9C-FB35-E087-E4D4-68F3AF7575E0}"/>
              </a:ext>
            </a:extLst>
          </p:cNvPr>
          <p:cNvSpPr txBox="1">
            <a:spLocks/>
          </p:cNvSpPr>
          <p:nvPr/>
        </p:nvSpPr>
        <p:spPr>
          <a:xfrm>
            <a:off x="4731294" y="4632756"/>
            <a:ext cx="2834640" cy="909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solidFill>
                  <a:schemeClr val="bg1"/>
                </a:solidFill>
              </a:rPr>
              <a:t>YAZARIN ADI SOYADI</a:t>
            </a:r>
          </a:p>
          <a:p>
            <a:r>
              <a:rPr lang="tr-TR" dirty="0">
                <a:solidFill>
                  <a:schemeClr val="bg1"/>
                </a:solidFill>
              </a:rPr>
              <a:t>OKUDUĞU KURUM</a:t>
            </a:r>
          </a:p>
          <a:p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5" name="Alt Başlık 2">
            <a:extLst>
              <a:ext uri="{FF2B5EF4-FFF2-40B4-BE49-F238E27FC236}">
                <a16:creationId xmlns:a16="http://schemas.microsoft.com/office/drawing/2014/main" id="{F4906FD0-E19F-E07F-FE8B-E02BB5289741}"/>
              </a:ext>
            </a:extLst>
          </p:cNvPr>
          <p:cNvSpPr txBox="1">
            <a:spLocks/>
          </p:cNvSpPr>
          <p:nvPr/>
        </p:nvSpPr>
        <p:spPr>
          <a:xfrm>
            <a:off x="8036559" y="4633216"/>
            <a:ext cx="2834640" cy="909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solidFill>
                  <a:schemeClr val="bg1"/>
                </a:solidFill>
              </a:rPr>
              <a:t>YAZARIN ADI SOYADI</a:t>
            </a:r>
          </a:p>
          <a:p>
            <a:r>
              <a:rPr lang="tr-TR" dirty="0">
                <a:solidFill>
                  <a:schemeClr val="bg1"/>
                </a:solidFill>
              </a:rPr>
              <a:t>OKUDUĞU KURUM</a:t>
            </a:r>
          </a:p>
          <a:p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2" name="Yuvarlatılmış Dikdörtgen 37">
            <a:extLst>
              <a:ext uri="{FF2B5EF4-FFF2-40B4-BE49-F238E27FC236}">
                <a16:creationId xmlns:a16="http://schemas.microsoft.com/office/drawing/2014/main" id="{C1ABAF56-4427-0973-71F0-B0094D00016B}"/>
              </a:ext>
            </a:extLst>
          </p:cNvPr>
          <p:cNvSpPr/>
          <p:nvPr/>
        </p:nvSpPr>
        <p:spPr>
          <a:xfrm>
            <a:off x="2449286" y="950226"/>
            <a:ext cx="7641771" cy="4571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763A1121-853B-1CCE-BE54-24A020B75761}"/>
              </a:ext>
            </a:extLst>
          </p:cNvPr>
          <p:cNvSpPr txBox="1"/>
          <p:nvPr/>
        </p:nvSpPr>
        <p:spPr>
          <a:xfrm>
            <a:off x="3853543" y="1211590"/>
            <a:ext cx="4484914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dirty="0">
                <a:solidFill>
                  <a:schemeClr val="bg1"/>
                </a:solidFill>
              </a:rPr>
              <a:t>24-26 NİSAN 2025       SİVAS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98BD5EC4-1B6E-1DB4-A396-7CFCCCC15CE4}"/>
              </a:ext>
            </a:extLst>
          </p:cNvPr>
          <p:cNvSpPr txBox="1"/>
          <p:nvPr/>
        </p:nvSpPr>
        <p:spPr>
          <a:xfrm>
            <a:off x="2601686" y="277766"/>
            <a:ext cx="6694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>
                <a:solidFill>
                  <a:schemeClr val="bg1"/>
                </a:solidFill>
              </a:rPr>
              <a:t>SAĞLIK ÖĞRENCİLERİ KONGRESİ</a:t>
            </a:r>
          </a:p>
        </p:txBody>
      </p:sp>
      <p:pic>
        <p:nvPicPr>
          <p:cNvPr id="1026" name="Picture 2" descr="Sivas Cumhuriyet Üniversitesi - Vikipedi">
            <a:extLst>
              <a:ext uri="{FF2B5EF4-FFF2-40B4-BE49-F238E27FC236}">
                <a16:creationId xmlns:a16="http://schemas.microsoft.com/office/drawing/2014/main" id="{EC07423D-3815-D798-D383-96A5BF8D24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8260" y="97958"/>
            <a:ext cx="1739323" cy="170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Resim 7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7897F7BB-BD06-C259-772F-B6E3809204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17" y="67581"/>
            <a:ext cx="1956526" cy="1866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629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1360715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457203" y="1265361"/>
            <a:ext cx="2275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chemeClr val="bg1"/>
                </a:solidFill>
              </a:rPr>
              <a:t>YÖNTEM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508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26192383-5780-3C4D-80C0-01183BABAE81}"/>
              </a:ext>
            </a:extLst>
          </p:cNvPr>
          <p:cNvSpPr/>
          <p:nvPr/>
        </p:nvSpPr>
        <p:spPr>
          <a:xfrm>
            <a:off x="348341" y="1786779"/>
            <a:ext cx="1096684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Çalışmanın yöntem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 Araştırma modeli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Veri toplama yöntemi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c. Evren ve örneklem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d. Kullanılan istatistiksel teknik(</a:t>
            </a:r>
            <a:r>
              <a:rPr lang="tr-TR" altLang="tr-TR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ler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 Veri çözümleme yaklaşımı vb. yöntemsel konular açıklanmalıdır.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3 slaytta verilmelidir.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2EBFE19A-09BC-48EF-72F4-AADD6386FC36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0" name="Resim 9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A54D9A03-16CB-EE04-65FE-5C2DD01AF6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13" name="Picture 2" descr="Sivas Cumhuriyet Üniversitesi - Vikipedi">
            <a:extLst>
              <a:ext uri="{FF2B5EF4-FFF2-40B4-BE49-F238E27FC236}">
                <a16:creationId xmlns:a16="http://schemas.microsoft.com/office/drawing/2014/main" id="{5D3235F4-505D-D077-FB4B-069E198596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8871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1556657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359229" y="1271262"/>
            <a:ext cx="2275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chemeClr val="bg1"/>
                </a:solidFill>
              </a:rPr>
              <a:t>BULGULAR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197911" y="6126475"/>
            <a:ext cx="508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89FA4C77-D33D-0DFD-64B4-9FF98E5B5F00}"/>
              </a:ext>
            </a:extLst>
          </p:cNvPr>
          <p:cNvSpPr/>
          <p:nvPr/>
        </p:nvSpPr>
        <p:spPr>
          <a:xfrm>
            <a:off x="347112" y="2234068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ulaşılan bulgular açıklanmalı ve yorumlanmalıdır.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5 slaytta verilmelidir. Ancak tablo sayısının fazlalığı durumunda bu kural genişletilebilir.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F5DA53F9-8109-9AA3-F287-4AE1D727613A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0" name="Resim 9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C187EE47-B419-E7D5-10E0-8108773009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13" name="Picture 2" descr="Sivas Cumhuriyet Üniversitesi - Vikipedi">
            <a:extLst>
              <a:ext uri="{FF2B5EF4-FFF2-40B4-BE49-F238E27FC236}">
                <a16:creationId xmlns:a16="http://schemas.microsoft.com/office/drawing/2014/main" id="{34A93869-BBAB-A43D-E665-0BC111D9A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3297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1556657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359229" y="1271262"/>
            <a:ext cx="2275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chemeClr val="bg1"/>
                </a:solidFill>
              </a:rPr>
              <a:t>BULGULAR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508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89FA4C77-D33D-0DFD-64B4-9FF98E5B5F00}"/>
              </a:ext>
            </a:extLst>
          </p:cNvPr>
          <p:cNvSpPr/>
          <p:nvPr/>
        </p:nvSpPr>
        <p:spPr>
          <a:xfrm>
            <a:off x="347112" y="2234068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ulaşılan bulgular açıklanmalı ve yorumlanmalıdır.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5 slaytta verilmelidir. Ancak tablo sayısının fazlalığı durumunda bu kural genişletilebilir.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25C0E9DD-15E5-AA4E-BB2A-C42CC2AA8846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0" name="Resim 9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7F090C28-4E73-6CF3-A0BE-B5E8050EDE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13" name="Picture 2" descr="Sivas Cumhuriyet Üniversitesi - Vikipedi">
            <a:extLst>
              <a:ext uri="{FF2B5EF4-FFF2-40B4-BE49-F238E27FC236}">
                <a16:creationId xmlns:a16="http://schemas.microsoft.com/office/drawing/2014/main" id="{699AB913-428C-297C-AE1E-0A1834898C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66623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1556657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359229" y="1271262"/>
            <a:ext cx="2275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chemeClr val="bg1"/>
                </a:solidFill>
              </a:rPr>
              <a:t>BULGULAR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427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89FA4C77-D33D-0DFD-64B4-9FF98E5B5F00}"/>
              </a:ext>
            </a:extLst>
          </p:cNvPr>
          <p:cNvSpPr/>
          <p:nvPr/>
        </p:nvSpPr>
        <p:spPr>
          <a:xfrm>
            <a:off x="347112" y="2234068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ulaşılan bulgular açıklanmalı ve yorumlanmalıdır.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5 slaytta verilmelidir. Ancak tablo sayısının fazlalığı durumunda bu kural genişletilebilir.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24D63D39-57C8-5150-0DA3-5454F40B873E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0" name="Resim 9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094CDFDC-8E96-896E-8E2B-4A1B70CAA9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13" name="Picture 2" descr="Sivas Cumhuriyet Üniversitesi - Vikipedi">
            <a:extLst>
              <a:ext uri="{FF2B5EF4-FFF2-40B4-BE49-F238E27FC236}">
                <a16:creationId xmlns:a16="http://schemas.microsoft.com/office/drawing/2014/main" id="{4A3036DC-73F1-5C8A-551B-CD0FF924F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991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1556657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359229" y="1271262"/>
            <a:ext cx="2275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chemeClr val="bg1"/>
                </a:solidFill>
              </a:rPr>
              <a:t>BULGULAR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508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89FA4C77-D33D-0DFD-64B4-9FF98E5B5F00}"/>
              </a:ext>
            </a:extLst>
          </p:cNvPr>
          <p:cNvSpPr/>
          <p:nvPr/>
        </p:nvSpPr>
        <p:spPr>
          <a:xfrm>
            <a:off x="347112" y="2234068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ulaşılan bulgular açıklanmalı ve yorumlanmalıdır.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5 slaytta verilmelidir. Ancak tablo sayısının fazlalığı durumunda bu kural genişletilebilir.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5416634-9B67-57B5-A37E-38380CE80905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0" name="Resim 9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0962CB52-4EA9-FA3E-E726-4C1E4F7CD9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13" name="Picture 2" descr="Sivas Cumhuriyet Üniversitesi - Vikipedi">
            <a:extLst>
              <a:ext uri="{FF2B5EF4-FFF2-40B4-BE49-F238E27FC236}">
                <a16:creationId xmlns:a16="http://schemas.microsoft.com/office/drawing/2014/main" id="{79EDFB67-5FC7-9F64-FFE8-BFC6CAB583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6382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1556657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359229" y="1271262"/>
            <a:ext cx="2275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chemeClr val="bg1"/>
                </a:solidFill>
              </a:rPr>
              <a:t>BULGULAR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427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89FA4C77-D33D-0DFD-64B4-9FF98E5B5F00}"/>
              </a:ext>
            </a:extLst>
          </p:cNvPr>
          <p:cNvSpPr/>
          <p:nvPr/>
        </p:nvSpPr>
        <p:spPr>
          <a:xfrm>
            <a:off x="347112" y="2234068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ulaşılan bulgular açıklanmalı ve yorumlanmalıdır.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5 slaytta verilmelidir. Ancak tablo sayısının fazlalığı durumunda bu kural genişletilebilir.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3A26FAE1-2DA7-7678-A610-BF3126C720C6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0" name="Resim 9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EF827632-A7E6-05E0-A164-64AA8E36D6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13" name="Picture 2" descr="Sivas Cumhuriyet Üniversitesi - Vikipedi">
            <a:extLst>
              <a:ext uri="{FF2B5EF4-FFF2-40B4-BE49-F238E27FC236}">
                <a16:creationId xmlns:a16="http://schemas.microsoft.com/office/drawing/2014/main" id="{2CEFA645-4D14-47E1-77F6-F14FB6C712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6472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4484914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566059" y="1291089"/>
            <a:ext cx="56170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>
                <a:solidFill>
                  <a:schemeClr val="bg1"/>
                </a:solidFill>
              </a:rPr>
              <a:t>SONUÇ, TARTIŞMA, ÖNERİLER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508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5C94974-DB93-9AA5-CEB0-136D50C4971D}"/>
              </a:ext>
            </a:extLst>
          </p:cNvPr>
          <p:cNvSpPr/>
          <p:nvPr/>
        </p:nvSpPr>
        <p:spPr>
          <a:xfrm>
            <a:off x="393540" y="2310596"/>
            <a:ext cx="109668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araştırmanın sonuçlarına yer verilmeli, ulaşılan sonuçlar tartışılmalı ve öneriler sunulmalıdır.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4 slaytta verilmelidir. 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2951F486-C2ED-6654-2EC0-E057C1E551ED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0" name="Resim 9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C1E7C58A-239B-428A-362D-578CDE6A75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13" name="Picture 2" descr="Sivas Cumhuriyet Üniversitesi - Vikipedi">
            <a:extLst>
              <a:ext uri="{FF2B5EF4-FFF2-40B4-BE49-F238E27FC236}">
                <a16:creationId xmlns:a16="http://schemas.microsoft.com/office/drawing/2014/main" id="{8C1776B1-6BF7-72AD-33C9-7A31EF55AE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06350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4484914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566059" y="1291089"/>
            <a:ext cx="56170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>
                <a:solidFill>
                  <a:schemeClr val="bg1"/>
                </a:solidFill>
              </a:rPr>
              <a:t>SONUÇ, TARTIŞMA, ÖNERİLER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427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5C94974-DB93-9AA5-CEB0-136D50C4971D}"/>
              </a:ext>
            </a:extLst>
          </p:cNvPr>
          <p:cNvSpPr/>
          <p:nvPr/>
        </p:nvSpPr>
        <p:spPr>
          <a:xfrm>
            <a:off x="393540" y="2310596"/>
            <a:ext cx="109668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araştırmanın sonuçlarına yer verilmeli, ulaşılan sonuçlar tartışılmalı ve öneriler sunulmalıdır.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4 slaytta verilmelidir. 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270414E3-F034-B104-55BD-32DB69744E53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0" name="Resim 9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0F275448-AB02-34FF-F97D-4569D76EC5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13" name="Picture 2" descr="Sivas Cumhuriyet Üniversitesi - Vikipedi">
            <a:extLst>
              <a:ext uri="{FF2B5EF4-FFF2-40B4-BE49-F238E27FC236}">
                <a16:creationId xmlns:a16="http://schemas.microsoft.com/office/drawing/2014/main" id="{EC8D79B3-FEBB-8CF8-BA7B-B70A27C38B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1132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4484914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566059" y="1291089"/>
            <a:ext cx="56170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>
                <a:solidFill>
                  <a:schemeClr val="bg1"/>
                </a:solidFill>
              </a:rPr>
              <a:t>SONUÇ, TARTIŞMA, ÖNERİLER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508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5C94974-DB93-9AA5-CEB0-136D50C4971D}"/>
              </a:ext>
            </a:extLst>
          </p:cNvPr>
          <p:cNvSpPr/>
          <p:nvPr/>
        </p:nvSpPr>
        <p:spPr>
          <a:xfrm>
            <a:off x="393540" y="2310596"/>
            <a:ext cx="109668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araştırmanın sonuçlarına yer verilmeli, ulaşılan sonuçlar tartışılmalı ve öneriler sunulmalıdır.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4 slaytta verilmelidir. 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5A772722-A3AE-F10E-E1FF-4404F37AC56E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0" name="Resim 9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C75CAD55-F6C5-D202-57C4-6D2BFB41D6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13" name="Picture 2" descr="Sivas Cumhuriyet Üniversitesi - Vikipedi">
            <a:extLst>
              <a:ext uri="{FF2B5EF4-FFF2-40B4-BE49-F238E27FC236}">
                <a16:creationId xmlns:a16="http://schemas.microsoft.com/office/drawing/2014/main" id="{D3A22517-E44C-B07C-52B2-F809E453D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3587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4484914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566059" y="1291089"/>
            <a:ext cx="56170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>
                <a:solidFill>
                  <a:schemeClr val="bg1"/>
                </a:solidFill>
              </a:rPr>
              <a:t>SONUÇ, TARTIŞMA, ÖNERİLER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427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5C94974-DB93-9AA5-CEB0-136D50C4971D}"/>
              </a:ext>
            </a:extLst>
          </p:cNvPr>
          <p:cNvSpPr/>
          <p:nvPr/>
        </p:nvSpPr>
        <p:spPr>
          <a:xfrm>
            <a:off x="393540" y="2310596"/>
            <a:ext cx="109668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araştırmanın sonuçlarına yer verilmeli, ulaşılan sonuçlar tartışılmalı ve öneriler sunulmalıdır.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4 slaytta verilmelidir. 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7FC92FC0-031D-2DAC-DC54-6F03E1866BD3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0" name="Resim 9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450164B4-2BFD-DE59-6762-071474A31E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13" name="Picture 2" descr="Sivas Cumhuriyet Üniversitesi - Vikipedi">
            <a:extLst>
              <a:ext uri="{FF2B5EF4-FFF2-40B4-BE49-F238E27FC236}">
                <a16:creationId xmlns:a16="http://schemas.microsoft.com/office/drawing/2014/main" id="{2844B4ED-F6DD-233B-5660-1A8C3B01E3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5435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1360715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457202" y="1267990"/>
            <a:ext cx="2275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chemeClr val="bg1"/>
                </a:solidFill>
              </a:rPr>
              <a:t>GİRİŞ</a:t>
            </a:r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C3ECFA63-E09C-B107-7324-76782E8B9C30}"/>
              </a:ext>
            </a:extLst>
          </p:cNvPr>
          <p:cNvSpPr/>
          <p:nvPr/>
        </p:nvSpPr>
        <p:spPr>
          <a:xfrm>
            <a:off x="250371" y="2081358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Giriş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Araştırmanın «konusu, sorunu, amacı ve önemi» açıklanmalıdır. Varsa </a:t>
            </a:r>
            <a:r>
              <a:rPr lang="tr-TR" altLang="tr-TR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sayıltılar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(varsayımlar) ve sınırlılıklar (kısıtlar) da bu bölümde yer almalıdır.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Giriş bölümü en fazla 3 slaytta verilmelidir. 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386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96C68B4C-9AEF-9CF4-768D-A86AE019B21D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22" name="Resim 21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CA41B2BE-9B1F-63A9-5009-6E6C95C06E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23" name="Picture 2" descr="Sivas Cumhuriyet Üniversitesi - Vikipedi">
            <a:extLst>
              <a:ext uri="{FF2B5EF4-FFF2-40B4-BE49-F238E27FC236}">
                <a16:creationId xmlns:a16="http://schemas.microsoft.com/office/drawing/2014/main" id="{8F58ECE2-96AB-F627-452B-E43C8FDCB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4327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3450771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125187" y="1271992"/>
            <a:ext cx="35759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>
                <a:solidFill>
                  <a:schemeClr val="bg1"/>
                </a:solidFill>
              </a:rPr>
              <a:t>TEMEL KAYNAKLAR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427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2" name="Yuvarlatılmış Dikdörtgen 30">
            <a:extLst>
              <a:ext uri="{FF2B5EF4-FFF2-40B4-BE49-F238E27FC236}">
                <a16:creationId xmlns:a16="http://schemas.microsoft.com/office/drawing/2014/main" id="{FE8246E0-F2DB-04BD-C982-4F4BA48670D7}"/>
              </a:ext>
            </a:extLst>
          </p:cNvPr>
          <p:cNvSpPr/>
          <p:nvPr/>
        </p:nvSpPr>
        <p:spPr>
          <a:xfrm>
            <a:off x="3236910" y="1909413"/>
            <a:ext cx="8173783" cy="3643551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bölümde, dinleyicilerin faydalanabilmesi için, araştırmanın temel/referans kaynakları listelenmelidir (sadece birkaç kaynağa yer verilmelidir).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10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1 slaytta verilmelidir. </a:t>
            </a:r>
          </a:p>
          <a:p>
            <a:pPr algn="just">
              <a:spcBef>
                <a:spcPct val="0"/>
              </a:spcBef>
            </a:pPr>
            <a:endParaRPr lang="tr-TR" altLang="tr-TR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Freeform 418">
            <a:extLst>
              <a:ext uri="{FF2B5EF4-FFF2-40B4-BE49-F238E27FC236}">
                <a16:creationId xmlns:a16="http://schemas.microsoft.com/office/drawing/2014/main" id="{66CC45B4-4C66-6B92-4152-FCA181F76760}"/>
              </a:ext>
            </a:extLst>
          </p:cNvPr>
          <p:cNvSpPr/>
          <p:nvPr/>
        </p:nvSpPr>
        <p:spPr>
          <a:xfrm>
            <a:off x="432752" y="2854777"/>
            <a:ext cx="2048027" cy="1472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228" y="12481"/>
                </a:moveTo>
                <a:cubicBezTo>
                  <a:pt x="19462" y="12481"/>
                  <a:pt x="19652" y="12714"/>
                  <a:pt x="19652" y="13002"/>
                </a:cubicBezTo>
                <a:lnTo>
                  <a:pt x="19652" y="16822"/>
                </a:lnTo>
                <a:cubicBezTo>
                  <a:pt x="19652" y="17110"/>
                  <a:pt x="19462" y="17343"/>
                  <a:pt x="19228" y="17343"/>
                </a:cubicBezTo>
                <a:cubicBezTo>
                  <a:pt x="18994" y="17343"/>
                  <a:pt x="18805" y="17110"/>
                  <a:pt x="18805" y="16822"/>
                </a:cubicBezTo>
                <a:lnTo>
                  <a:pt x="18805" y="13002"/>
                </a:lnTo>
                <a:cubicBezTo>
                  <a:pt x="18805" y="12715"/>
                  <a:pt x="18994" y="12481"/>
                  <a:pt x="19228" y="12481"/>
                </a:cubicBezTo>
                <a:close/>
                <a:moveTo>
                  <a:pt x="19228" y="11117"/>
                </a:moveTo>
                <a:cubicBezTo>
                  <a:pt x="19774" y="11117"/>
                  <a:pt x="19773" y="12158"/>
                  <a:pt x="19228" y="12158"/>
                </a:cubicBezTo>
                <a:cubicBezTo>
                  <a:pt x="18682" y="12158"/>
                  <a:pt x="18683" y="11117"/>
                  <a:pt x="19228" y="11117"/>
                </a:cubicBezTo>
                <a:close/>
                <a:moveTo>
                  <a:pt x="12833" y="1041"/>
                </a:moveTo>
                <a:cubicBezTo>
                  <a:pt x="11946" y="1041"/>
                  <a:pt x="11224" y="1928"/>
                  <a:pt x="11224" y="3019"/>
                </a:cubicBezTo>
                <a:lnTo>
                  <a:pt x="11224" y="18802"/>
                </a:lnTo>
                <a:cubicBezTo>
                  <a:pt x="11655" y="18341"/>
                  <a:pt x="12218" y="18061"/>
                  <a:pt x="12833" y="18061"/>
                </a:cubicBezTo>
                <a:lnTo>
                  <a:pt x="20753" y="18061"/>
                </a:lnTo>
                <a:lnTo>
                  <a:pt x="20753" y="1041"/>
                </a:lnTo>
                <a:close/>
                <a:moveTo>
                  <a:pt x="3282" y="1041"/>
                </a:moveTo>
                <a:lnTo>
                  <a:pt x="3282" y="9473"/>
                </a:lnTo>
                <a:lnTo>
                  <a:pt x="3726" y="9134"/>
                </a:lnTo>
                <a:cubicBezTo>
                  <a:pt x="3794" y="9082"/>
                  <a:pt x="3872" y="9056"/>
                  <a:pt x="3949" y="9056"/>
                </a:cubicBezTo>
                <a:cubicBezTo>
                  <a:pt x="4027" y="9056"/>
                  <a:pt x="4105" y="9082"/>
                  <a:pt x="4173" y="9134"/>
                </a:cubicBezTo>
                <a:lnTo>
                  <a:pt x="4616" y="9473"/>
                </a:lnTo>
                <a:lnTo>
                  <a:pt x="4616" y="1041"/>
                </a:lnTo>
                <a:lnTo>
                  <a:pt x="3282" y="1041"/>
                </a:lnTo>
                <a:close/>
                <a:moveTo>
                  <a:pt x="847" y="1041"/>
                </a:moveTo>
                <a:lnTo>
                  <a:pt x="847" y="18061"/>
                </a:lnTo>
                <a:lnTo>
                  <a:pt x="8767" y="18061"/>
                </a:lnTo>
                <a:cubicBezTo>
                  <a:pt x="9075" y="18061"/>
                  <a:pt x="9369" y="18131"/>
                  <a:pt x="9641" y="18258"/>
                </a:cubicBezTo>
                <a:lnTo>
                  <a:pt x="10376" y="18802"/>
                </a:lnTo>
                <a:lnTo>
                  <a:pt x="10376" y="18802"/>
                </a:lnTo>
                <a:lnTo>
                  <a:pt x="10376" y="18802"/>
                </a:lnTo>
                <a:lnTo>
                  <a:pt x="10376" y="18802"/>
                </a:lnTo>
                <a:lnTo>
                  <a:pt x="10376" y="3019"/>
                </a:lnTo>
                <a:cubicBezTo>
                  <a:pt x="10376" y="1928"/>
                  <a:pt x="9654" y="1041"/>
                  <a:pt x="8767" y="1041"/>
                </a:cubicBezTo>
                <a:lnTo>
                  <a:pt x="5463" y="1041"/>
                </a:lnTo>
                <a:lnTo>
                  <a:pt x="5463" y="10409"/>
                </a:lnTo>
                <a:cubicBezTo>
                  <a:pt x="5463" y="10598"/>
                  <a:pt x="5380" y="10772"/>
                  <a:pt x="5246" y="10864"/>
                </a:cubicBezTo>
                <a:cubicBezTo>
                  <a:pt x="5182" y="10908"/>
                  <a:pt x="5111" y="10930"/>
                  <a:pt x="5040" y="10930"/>
                </a:cubicBezTo>
                <a:cubicBezTo>
                  <a:pt x="4962" y="10930"/>
                  <a:pt x="4885" y="10903"/>
                  <a:pt x="4816" y="10851"/>
                </a:cubicBezTo>
                <a:lnTo>
                  <a:pt x="3949" y="10189"/>
                </a:lnTo>
                <a:lnTo>
                  <a:pt x="3082" y="10851"/>
                </a:lnTo>
                <a:cubicBezTo>
                  <a:pt x="2952" y="10951"/>
                  <a:pt x="2787" y="10956"/>
                  <a:pt x="2653" y="10864"/>
                </a:cubicBezTo>
                <a:cubicBezTo>
                  <a:pt x="2519" y="10772"/>
                  <a:pt x="2435" y="10598"/>
                  <a:pt x="2435" y="10409"/>
                </a:cubicBezTo>
                <a:lnTo>
                  <a:pt x="2435" y="1041"/>
                </a:lnTo>
                <a:close/>
                <a:moveTo>
                  <a:pt x="424" y="0"/>
                </a:moveTo>
                <a:lnTo>
                  <a:pt x="8767" y="0"/>
                </a:lnTo>
                <a:cubicBezTo>
                  <a:pt x="9611" y="0"/>
                  <a:pt x="10358" y="526"/>
                  <a:pt x="10800" y="1326"/>
                </a:cubicBezTo>
                <a:cubicBezTo>
                  <a:pt x="11242" y="526"/>
                  <a:pt x="11989" y="0"/>
                  <a:pt x="12833" y="0"/>
                </a:cubicBezTo>
                <a:lnTo>
                  <a:pt x="21176" y="0"/>
                </a:lnTo>
                <a:cubicBezTo>
                  <a:pt x="21410" y="0"/>
                  <a:pt x="21600" y="233"/>
                  <a:pt x="21600" y="520"/>
                </a:cubicBezTo>
                <a:lnTo>
                  <a:pt x="21600" y="18581"/>
                </a:lnTo>
                <a:cubicBezTo>
                  <a:pt x="21600" y="18869"/>
                  <a:pt x="21410" y="19102"/>
                  <a:pt x="21176" y="19102"/>
                </a:cubicBezTo>
                <a:lnTo>
                  <a:pt x="12833" y="19102"/>
                </a:lnTo>
                <a:cubicBezTo>
                  <a:pt x="11946" y="19102"/>
                  <a:pt x="11224" y="19989"/>
                  <a:pt x="11224" y="21080"/>
                </a:cubicBezTo>
                <a:cubicBezTo>
                  <a:pt x="11224" y="21367"/>
                  <a:pt x="11034" y="21600"/>
                  <a:pt x="10800" y="21600"/>
                </a:cubicBezTo>
                <a:cubicBezTo>
                  <a:pt x="10566" y="21600"/>
                  <a:pt x="10376" y="21367"/>
                  <a:pt x="10376" y="21080"/>
                </a:cubicBezTo>
                <a:cubicBezTo>
                  <a:pt x="10376" y="19989"/>
                  <a:pt x="9654" y="19102"/>
                  <a:pt x="8767" y="19102"/>
                </a:cubicBezTo>
                <a:lnTo>
                  <a:pt x="424" y="19102"/>
                </a:lnTo>
                <a:cubicBezTo>
                  <a:pt x="190" y="19102"/>
                  <a:pt x="0" y="18869"/>
                  <a:pt x="0" y="18581"/>
                </a:cubicBezTo>
                <a:lnTo>
                  <a:pt x="0" y="520"/>
                </a:lnTo>
                <a:cubicBezTo>
                  <a:pt x="0" y="233"/>
                  <a:pt x="190" y="0"/>
                  <a:pt x="424" y="0"/>
                </a:cubicBezTo>
                <a:close/>
              </a:path>
            </a:pathLst>
          </a:custGeom>
          <a:solidFill>
            <a:srgbClr val="FF0000"/>
          </a:solidFill>
          <a:ln w="12700">
            <a:solidFill>
              <a:srgbClr val="39296F"/>
            </a:solidFill>
            <a:miter lim="400000"/>
          </a:ln>
        </p:spPr>
        <p:txBody>
          <a:bodyPr lIns="68580" tIns="68580" rIns="68580" bIns="68580" anchor="ctr"/>
          <a:lstStyle/>
          <a:p>
            <a:pPr defTabSz="1828800">
              <a:lnSpc>
                <a:spcPct val="100000"/>
              </a:lnSpc>
              <a:defRPr sz="800">
                <a:latin typeface="Montserrat Light"/>
                <a:ea typeface="Montserrat Light"/>
                <a:cs typeface="Montserrat Light"/>
                <a:sym typeface="Montserrat Light"/>
              </a:defRPr>
            </a:pPr>
            <a:endParaRPr/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9F60C867-FD84-EDC1-E579-D2400050270C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3" name="Resim 12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41E90519-E257-8FDA-A104-A6A5FA0C3C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14" name="Picture 2" descr="Sivas Cumhuriyet Üniversitesi - Vikipedi">
            <a:extLst>
              <a:ext uri="{FF2B5EF4-FFF2-40B4-BE49-F238E27FC236}">
                <a16:creationId xmlns:a16="http://schemas.microsoft.com/office/drawing/2014/main" id="{9C3F693B-A5A2-2CAD-494E-B2796232C4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16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E26BC710-3B18-3CFD-0644-3F351F7AE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8903" y="5114650"/>
            <a:ext cx="2834640" cy="854216"/>
          </a:xfrm>
        </p:spPr>
        <p:txBody>
          <a:bodyPr>
            <a:normAutofit fontScale="85000" lnSpcReduction="10000"/>
          </a:bodyPr>
          <a:lstStyle/>
          <a:p>
            <a:r>
              <a:rPr lang="tr-TR" dirty="0">
                <a:solidFill>
                  <a:schemeClr val="bg1"/>
                </a:solidFill>
              </a:rPr>
              <a:t>YAZARIN ADI SOYADI</a:t>
            </a:r>
          </a:p>
          <a:p>
            <a:r>
              <a:rPr lang="tr-TR" dirty="0">
                <a:solidFill>
                  <a:schemeClr val="bg1"/>
                </a:solidFill>
              </a:rPr>
              <a:t>GÖREV YAPTIĞI KURUM</a:t>
            </a:r>
          </a:p>
          <a:p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4" name="Alt Başlık 2">
            <a:extLst>
              <a:ext uri="{FF2B5EF4-FFF2-40B4-BE49-F238E27FC236}">
                <a16:creationId xmlns:a16="http://schemas.microsoft.com/office/drawing/2014/main" id="{F3AF1F9C-FB35-E087-E4D4-68F3AF7575E0}"/>
              </a:ext>
            </a:extLst>
          </p:cNvPr>
          <p:cNvSpPr txBox="1">
            <a:spLocks/>
          </p:cNvSpPr>
          <p:nvPr/>
        </p:nvSpPr>
        <p:spPr>
          <a:xfrm>
            <a:off x="4531723" y="5114650"/>
            <a:ext cx="2834640" cy="90900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solidFill>
                  <a:schemeClr val="bg1"/>
                </a:solidFill>
              </a:rPr>
              <a:t>YAZARIN ADI SOYADI</a:t>
            </a:r>
          </a:p>
          <a:p>
            <a:r>
              <a:rPr lang="tr-TR" dirty="0">
                <a:solidFill>
                  <a:schemeClr val="bg1"/>
                </a:solidFill>
              </a:rPr>
              <a:t>GÖREV YAPTIĞI KURUM</a:t>
            </a:r>
          </a:p>
          <a:p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5" name="Alt Başlık 2">
            <a:extLst>
              <a:ext uri="{FF2B5EF4-FFF2-40B4-BE49-F238E27FC236}">
                <a16:creationId xmlns:a16="http://schemas.microsoft.com/office/drawing/2014/main" id="{F4906FD0-E19F-E07F-FE8B-E02BB5289741}"/>
              </a:ext>
            </a:extLst>
          </p:cNvPr>
          <p:cNvSpPr txBox="1">
            <a:spLocks/>
          </p:cNvSpPr>
          <p:nvPr/>
        </p:nvSpPr>
        <p:spPr>
          <a:xfrm>
            <a:off x="7933507" y="5059864"/>
            <a:ext cx="2984863" cy="90900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solidFill>
                  <a:schemeClr val="bg1"/>
                </a:solidFill>
              </a:rPr>
              <a:t>YAZARIN ADI SOYADI</a:t>
            </a:r>
          </a:p>
          <a:p>
            <a:r>
              <a:rPr lang="tr-TR" dirty="0">
                <a:solidFill>
                  <a:schemeClr val="bg1"/>
                </a:solidFill>
              </a:rPr>
              <a:t>GÖREV YAPTIĞI KURUM</a:t>
            </a:r>
          </a:p>
          <a:p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2" name="Yuvarlatılmış Dikdörtgen 37">
            <a:extLst>
              <a:ext uri="{FF2B5EF4-FFF2-40B4-BE49-F238E27FC236}">
                <a16:creationId xmlns:a16="http://schemas.microsoft.com/office/drawing/2014/main" id="{C1ABAF56-4427-0973-71F0-B0094D00016B}"/>
              </a:ext>
            </a:extLst>
          </p:cNvPr>
          <p:cNvSpPr/>
          <p:nvPr/>
        </p:nvSpPr>
        <p:spPr>
          <a:xfrm>
            <a:off x="2449286" y="950226"/>
            <a:ext cx="7641771" cy="4571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763A1121-853B-1CCE-BE54-24A020B75761}"/>
              </a:ext>
            </a:extLst>
          </p:cNvPr>
          <p:cNvSpPr txBox="1"/>
          <p:nvPr/>
        </p:nvSpPr>
        <p:spPr>
          <a:xfrm>
            <a:off x="3853543" y="1211590"/>
            <a:ext cx="4484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>
                <a:solidFill>
                  <a:schemeClr val="bg1"/>
                </a:solidFill>
              </a:rPr>
              <a:t>24-26 NİSAN 2025        SİVAS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98BD5EC4-1B6E-1DB4-A396-7CFCCCC15CE4}"/>
              </a:ext>
            </a:extLst>
          </p:cNvPr>
          <p:cNvSpPr txBox="1"/>
          <p:nvPr/>
        </p:nvSpPr>
        <p:spPr>
          <a:xfrm>
            <a:off x="2601686" y="277766"/>
            <a:ext cx="6694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>
                <a:solidFill>
                  <a:schemeClr val="bg1"/>
                </a:solidFill>
              </a:rPr>
              <a:t>SAĞLIK ÖĞRENCİLERİ KONGRESİ</a:t>
            </a:r>
          </a:p>
        </p:txBody>
      </p:sp>
      <p:pic>
        <p:nvPicPr>
          <p:cNvPr id="1026" name="Picture 2" descr="Sivas Cumhuriyet Üniversitesi - Vikipedi">
            <a:extLst>
              <a:ext uri="{FF2B5EF4-FFF2-40B4-BE49-F238E27FC236}">
                <a16:creationId xmlns:a16="http://schemas.microsoft.com/office/drawing/2014/main" id="{EC07423D-3815-D798-D383-96A5BF8D24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8260" y="97958"/>
            <a:ext cx="1739323" cy="170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Yuvarlatılmış Dikdörtgen 45">
            <a:extLst>
              <a:ext uri="{FF2B5EF4-FFF2-40B4-BE49-F238E27FC236}">
                <a16:creationId xmlns:a16="http://schemas.microsoft.com/office/drawing/2014/main" id="{8386B020-B032-C503-F84C-FC8DC18E3CE1}"/>
              </a:ext>
            </a:extLst>
          </p:cNvPr>
          <p:cNvSpPr/>
          <p:nvPr/>
        </p:nvSpPr>
        <p:spPr>
          <a:xfrm>
            <a:off x="870857" y="2338737"/>
            <a:ext cx="10790383" cy="1370970"/>
          </a:xfrm>
          <a:prstGeom prst="roundRect">
            <a:avLst/>
          </a:prstGeom>
          <a:solidFill>
            <a:schemeClr val="bg1"/>
          </a:solidFill>
          <a:ln>
            <a:solidFill>
              <a:srgbClr val="3929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F2CA5961-F778-F278-A9CC-11644DDF94E6}"/>
              </a:ext>
            </a:extLst>
          </p:cNvPr>
          <p:cNvSpPr txBox="1"/>
          <p:nvPr/>
        </p:nvSpPr>
        <p:spPr>
          <a:xfrm>
            <a:off x="1038728" y="2670279"/>
            <a:ext cx="10454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dirty="0">
                <a:solidFill>
                  <a:srgbClr val="FF0000"/>
                </a:solidFill>
              </a:rPr>
              <a:t>KATILIM VE KATKILARINIZ İÇİN TEŞEKKÜR EDERİZ</a:t>
            </a:r>
          </a:p>
        </p:txBody>
      </p:sp>
      <p:sp>
        <p:nvSpPr>
          <p:cNvPr id="9" name="Yuvarlatılmış Dikdörtgen 45">
            <a:extLst>
              <a:ext uri="{FF2B5EF4-FFF2-40B4-BE49-F238E27FC236}">
                <a16:creationId xmlns:a16="http://schemas.microsoft.com/office/drawing/2014/main" id="{595AF137-3395-6C41-012B-6DB39E86B9D0}"/>
              </a:ext>
            </a:extLst>
          </p:cNvPr>
          <p:cNvSpPr/>
          <p:nvPr/>
        </p:nvSpPr>
        <p:spPr>
          <a:xfrm>
            <a:off x="2601685" y="3946552"/>
            <a:ext cx="6694715" cy="781770"/>
          </a:xfrm>
          <a:prstGeom prst="roundRect">
            <a:avLst/>
          </a:prstGeom>
          <a:solidFill>
            <a:schemeClr val="bg1"/>
          </a:solidFill>
          <a:ln>
            <a:solidFill>
              <a:srgbClr val="3929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5" name="Başlık 1">
            <a:extLst>
              <a:ext uri="{FF2B5EF4-FFF2-40B4-BE49-F238E27FC236}">
                <a16:creationId xmlns:a16="http://schemas.microsoft.com/office/drawing/2014/main" id="{9B3DF5A4-F2A4-FEEC-72F5-20EB5A427D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96035"/>
            <a:ext cx="9144000" cy="485248"/>
          </a:xfrm>
        </p:spPr>
        <p:txBody>
          <a:bodyPr>
            <a:norm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BİLDİRİ BAŞLIĞI</a:t>
            </a:r>
          </a:p>
        </p:txBody>
      </p:sp>
      <p:pic>
        <p:nvPicPr>
          <p:cNvPr id="10" name="Resim 9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179F4B56-B322-5499-7A3A-6943A1D251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8" y="99305"/>
            <a:ext cx="1999535" cy="1907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233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1360715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457202" y="1267990"/>
            <a:ext cx="2275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chemeClr val="bg1"/>
                </a:solidFill>
              </a:rPr>
              <a:t>GİRİŞ</a:t>
            </a:r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C3ECFA63-E09C-B107-7324-76782E8B9C30}"/>
              </a:ext>
            </a:extLst>
          </p:cNvPr>
          <p:cNvSpPr/>
          <p:nvPr/>
        </p:nvSpPr>
        <p:spPr>
          <a:xfrm>
            <a:off x="250371" y="2081358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Giriş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Araştırmanın «konusu, sorunu, amacı ve önemi» açıklanmalıdır. Varsa </a:t>
            </a:r>
            <a:r>
              <a:rPr lang="tr-TR" altLang="tr-TR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sayıltılar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(varsayımlar) ve sınırlılıklar (kısıtlar) da bu bölümde yer almalıdır.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Giriş bölümü en fazla 3 slaytta verilmelidir. 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386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3B89F449-194A-C67F-39FB-64BE19D11736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4" name="Resim 13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C921E8EC-5B5E-E7FC-98CB-86C1EEDBF3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21" name="Picture 2" descr="Sivas Cumhuriyet Üniversitesi - Vikipedi">
            <a:extLst>
              <a:ext uri="{FF2B5EF4-FFF2-40B4-BE49-F238E27FC236}">
                <a16:creationId xmlns:a16="http://schemas.microsoft.com/office/drawing/2014/main" id="{98279BA4-038F-50CE-5AD2-3A058BA9F5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1747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1360715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457202" y="1267990"/>
            <a:ext cx="2275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chemeClr val="bg1"/>
                </a:solidFill>
              </a:rPr>
              <a:t>GİRİŞ</a:t>
            </a:r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C3ECFA63-E09C-B107-7324-76782E8B9C30}"/>
              </a:ext>
            </a:extLst>
          </p:cNvPr>
          <p:cNvSpPr/>
          <p:nvPr/>
        </p:nvSpPr>
        <p:spPr>
          <a:xfrm>
            <a:off x="250371" y="2081358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Giriş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Araştırmanın «konusu, sorunu, amacı ve önemi» açıklanmalıdır. Varsa </a:t>
            </a:r>
            <a:r>
              <a:rPr lang="tr-TR" altLang="tr-TR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sayıltılar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(varsayımlar) ve sınırlılıklar (kısıtlar) da bu bölümde yer almalıdır.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Giriş bölümü en fazla 3 slaytta verilmelidir. 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386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122DF9D9-1BE5-15C5-0E06-070F04C1AFD4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4" name="Resim 13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F70CE5F2-3A25-2C58-DFC9-8E2ED76332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21" name="Picture 2" descr="Sivas Cumhuriyet Üniversitesi - Vikipedi">
            <a:extLst>
              <a:ext uri="{FF2B5EF4-FFF2-40B4-BE49-F238E27FC236}">
                <a16:creationId xmlns:a16="http://schemas.microsoft.com/office/drawing/2014/main" id="{5A2353FD-C027-D959-FB46-D101FB3D94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6973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4103914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27215" y="1281068"/>
            <a:ext cx="4103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>
                <a:solidFill>
                  <a:schemeClr val="bg1"/>
                </a:solidFill>
              </a:rPr>
              <a:t>KAVRAMSAL/KURAMSAL ÇERÇEVE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386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D2E7D19-3418-3757-3930-4CABA4EA3717}"/>
              </a:ext>
            </a:extLst>
          </p:cNvPr>
          <p:cNvSpPr/>
          <p:nvPr/>
        </p:nvSpPr>
        <p:spPr>
          <a:xfrm>
            <a:off x="250371" y="1962010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Kavramsal / Kuramsal Çerçeve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Araştırmanın teorik temelleri ve literatürdeki konumu kısaca verilmelidir.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3 slaytta verilmelidir.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764E324C-2A5C-BDA2-814D-9D875FF23838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0" name="Resim 9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76F4D790-036C-51AD-8F5A-80359D43B8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13" name="Picture 2" descr="Sivas Cumhuriyet Üniversitesi - Vikipedi">
            <a:extLst>
              <a:ext uri="{FF2B5EF4-FFF2-40B4-BE49-F238E27FC236}">
                <a16:creationId xmlns:a16="http://schemas.microsoft.com/office/drawing/2014/main" id="{1E118DA5-7C1D-3496-DF12-BF68EE6763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4536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4103914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27215" y="1281068"/>
            <a:ext cx="4103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>
                <a:solidFill>
                  <a:schemeClr val="bg1"/>
                </a:solidFill>
              </a:rPr>
              <a:t>KAVRAMSAL/KURAMSAL ÇERÇEVE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386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D2E7D19-3418-3757-3930-4CABA4EA3717}"/>
              </a:ext>
            </a:extLst>
          </p:cNvPr>
          <p:cNvSpPr/>
          <p:nvPr/>
        </p:nvSpPr>
        <p:spPr>
          <a:xfrm>
            <a:off x="250371" y="1962010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Kavramsal / Kuramsal Çerçeve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Araştırmanın teorik temelleri ve literatürdeki konumu kısaca verilmelidir.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3 slaytta verilmelidir.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5765E027-995A-3717-4F50-046BD2C62089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0" name="Resim 9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7623D3BC-815C-6246-00A8-ADFB91C37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13" name="Picture 2" descr="Sivas Cumhuriyet Üniversitesi - Vikipedi">
            <a:extLst>
              <a:ext uri="{FF2B5EF4-FFF2-40B4-BE49-F238E27FC236}">
                <a16:creationId xmlns:a16="http://schemas.microsoft.com/office/drawing/2014/main" id="{39FF8D03-8DDC-7A94-3B1B-EDA55925F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9765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4103914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27215" y="1281068"/>
            <a:ext cx="4103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>
                <a:solidFill>
                  <a:schemeClr val="bg1"/>
                </a:solidFill>
              </a:rPr>
              <a:t>KAVRAMSAL/KURAMSAL ÇERÇEVE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386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D2E7D19-3418-3757-3930-4CABA4EA3717}"/>
              </a:ext>
            </a:extLst>
          </p:cNvPr>
          <p:cNvSpPr/>
          <p:nvPr/>
        </p:nvSpPr>
        <p:spPr>
          <a:xfrm>
            <a:off x="250371" y="1962010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Kavramsal / Kuramsal Çerçeve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Araştırmanın teorik temelleri ve literatürdeki konumu kısaca verilmelidir.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3 slaytta verilmelidir.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18C5092D-EE65-7269-1530-8CC4C80D6343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0" name="Resim 9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247BB756-93B6-B95D-B187-1EB292109C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13" name="Picture 2" descr="Sivas Cumhuriyet Üniversitesi - Vikipedi">
            <a:extLst>
              <a:ext uri="{FF2B5EF4-FFF2-40B4-BE49-F238E27FC236}">
                <a16:creationId xmlns:a16="http://schemas.microsoft.com/office/drawing/2014/main" id="{6E06881F-0A36-1DCA-88E8-3FE275E4A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019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1360715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457203" y="1265361"/>
            <a:ext cx="2275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chemeClr val="bg1"/>
                </a:solidFill>
              </a:rPr>
              <a:t>YÖNTEM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386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26192383-5780-3C4D-80C0-01183BABAE81}"/>
              </a:ext>
            </a:extLst>
          </p:cNvPr>
          <p:cNvSpPr/>
          <p:nvPr/>
        </p:nvSpPr>
        <p:spPr>
          <a:xfrm>
            <a:off x="348341" y="1786779"/>
            <a:ext cx="1096684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Çalışmanın yöntem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 Araştırma modeli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Veri toplama yöntemi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c. Evren ve örneklem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d. Kullanılan istatistiksel teknik(</a:t>
            </a:r>
            <a:r>
              <a:rPr lang="tr-TR" altLang="tr-TR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ler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 Veri çözümleme yaklaşımı vb. yöntemsel konular açıklanmalıdır.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3 slaytta verilmelidir.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D48CBDAA-00C1-9163-349F-176D938A7799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0" name="Resim 9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88314335-25EB-333A-D545-416AE49D50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13" name="Picture 2" descr="Sivas Cumhuriyet Üniversitesi - Vikipedi">
            <a:extLst>
              <a:ext uri="{FF2B5EF4-FFF2-40B4-BE49-F238E27FC236}">
                <a16:creationId xmlns:a16="http://schemas.microsoft.com/office/drawing/2014/main" id="{4F1B561D-65FE-EB38-1A0A-954FC45C6A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5205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85117B63-9A5A-E5E1-4213-43B8981F0BEC}"/>
              </a:ext>
            </a:extLst>
          </p:cNvPr>
          <p:cNvSpPr txBox="1"/>
          <p:nvPr/>
        </p:nvSpPr>
        <p:spPr>
          <a:xfrm>
            <a:off x="9804400" y="297590"/>
            <a:ext cx="2387600" cy="215444"/>
          </a:xfrm>
          <a:prstGeom prst="rect">
            <a:avLst/>
          </a:prstGeom>
          <a:solidFill>
            <a:srgbClr val="FF0000"/>
          </a:solidFill>
          <a:ln w="6350" cap="flat">
            <a:solidFill>
              <a:srgbClr val="FF0000"/>
            </a:solidFill>
            <a:prstDash val="solid"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SAĞLIK ÖĞRENCİLERİ KONGRESİ</a:t>
            </a:r>
          </a:p>
        </p:txBody>
      </p:sp>
      <p:sp>
        <p:nvSpPr>
          <p:cNvPr id="7" name="Dikdörtgen: Katlanmış Köşe 6">
            <a:extLst>
              <a:ext uri="{FF2B5EF4-FFF2-40B4-BE49-F238E27FC236}">
                <a16:creationId xmlns:a16="http://schemas.microsoft.com/office/drawing/2014/main" id="{0B422643-892A-1964-74DE-BD28D542ADAB}"/>
              </a:ext>
            </a:extLst>
          </p:cNvPr>
          <p:cNvSpPr/>
          <p:nvPr/>
        </p:nvSpPr>
        <p:spPr>
          <a:xfrm>
            <a:off x="250371" y="332712"/>
            <a:ext cx="859971" cy="527957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Dijital Dünyadan Nostaljik Kaçış: Dolma Kalem | IIENSTITU">
            <a:extLst>
              <a:ext uri="{FF2B5EF4-FFF2-40B4-BE49-F238E27FC236}">
                <a16:creationId xmlns:a16="http://schemas.microsoft.com/office/drawing/2014/main" id="{DC5B61B7-45D2-3FA4-DFFB-1A1E0B431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1" y="391886"/>
            <a:ext cx="664029" cy="41576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2027590-3382-0066-9DC9-BBB0099C6B29}"/>
              </a:ext>
            </a:extLst>
          </p:cNvPr>
          <p:cNvSpPr txBox="1"/>
          <p:nvPr/>
        </p:nvSpPr>
        <p:spPr>
          <a:xfrm>
            <a:off x="947058" y="275893"/>
            <a:ext cx="227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BİLDİRİ BAŞLIĞI</a:t>
            </a:r>
          </a:p>
        </p:txBody>
      </p:sp>
      <p:sp>
        <p:nvSpPr>
          <p:cNvPr id="11" name="Yuvarlatılmış Dikdörtgen 37">
            <a:extLst>
              <a:ext uri="{FF2B5EF4-FFF2-40B4-BE49-F238E27FC236}">
                <a16:creationId xmlns:a16="http://schemas.microsoft.com/office/drawing/2014/main" id="{F4B968F5-E04C-5A4A-E668-E0005D3B049E}"/>
              </a:ext>
            </a:extLst>
          </p:cNvPr>
          <p:cNvSpPr/>
          <p:nvPr/>
        </p:nvSpPr>
        <p:spPr>
          <a:xfrm flipV="1">
            <a:off x="1208312" y="584864"/>
            <a:ext cx="6564084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B320795F-3767-5515-61AA-E086E40C0153}"/>
              </a:ext>
            </a:extLst>
          </p:cNvPr>
          <p:cNvSpPr/>
          <p:nvPr/>
        </p:nvSpPr>
        <p:spPr>
          <a:xfrm>
            <a:off x="0" y="1295400"/>
            <a:ext cx="1360715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AAA93E4-9484-3FBF-55D5-B59CAB3B5964}"/>
              </a:ext>
            </a:extLst>
          </p:cNvPr>
          <p:cNvSpPr txBox="1"/>
          <p:nvPr/>
        </p:nvSpPr>
        <p:spPr>
          <a:xfrm>
            <a:off x="-457203" y="1265361"/>
            <a:ext cx="2275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chemeClr val="bg1"/>
                </a:solidFill>
              </a:rPr>
              <a:t>YÖNTEM</a:t>
            </a:r>
          </a:p>
        </p:txBody>
      </p:sp>
      <p:sp>
        <p:nvSpPr>
          <p:cNvPr id="17" name="Yuvarlatılmış Dikdörtgen 37">
            <a:extLst>
              <a:ext uri="{FF2B5EF4-FFF2-40B4-BE49-F238E27FC236}">
                <a16:creationId xmlns:a16="http://schemas.microsoft.com/office/drawing/2014/main" id="{2B37E2FD-BCA2-FED6-B19F-84B44AF988B7}"/>
              </a:ext>
            </a:extLst>
          </p:cNvPr>
          <p:cNvSpPr/>
          <p:nvPr/>
        </p:nvSpPr>
        <p:spPr>
          <a:xfrm flipV="1">
            <a:off x="1458684" y="6311141"/>
            <a:ext cx="9677402" cy="45719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2FE5B0E-DA3C-8651-169C-6DA929E5D433}"/>
              </a:ext>
            </a:extLst>
          </p:cNvPr>
          <p:cNvSpPr txBox="1"/>
          <p:nvPr/>
        </p:nvSpPr>
        <p:spPr>
          <a:xfrm>
            <a:off x="8157100" y="6359524"/>
            <a:ext cx="3156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SUNUMU YAPANIN ADI SOYADI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6FBCA634-8D81-921F-4709-FDF59061A81C}"/>
              </a:ext>
            </a:extLst>
          </p:cNvPr>
          <p:cNvSpPr/>
          <p:nvPr/>
        </p:nvSpPr>
        <p:spPr>
          <a:xfrm>
            <a:off x="11136086" y="6176752"/>
            <a:ext cx="508139" cy="30777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B617CA1-B583-E994-275E-369CB7179E13}"/>
              </a:ext>
            </a:extLst>
          </p:cNvPr>
          <p:cNvSpPr txBox="1"/>
          <p:nvPr/>
        </p:nvSpPr>
        <p:spPr>
          <a:xfrm>
            <a:off x="11217216" y="6125689"/>
            <a:ext cx="386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26192383-5780-3C4D-80C0-01183BABAE81}"/>
              </a:ext>
            </a:extLst>
          </p:cNvPr>
          <p:cNvSpPr/>
          <p:nvPr/>
        </p:nvSpPr>
        <p:spPr>
          <a:xfrm>
            <a:off x="348341" y="1786779"/>
            <a:ext cx="1096684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Çalışmanın yöntem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 Araştırma modeli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Veri toplama yöntemi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c. Evren ve örneklem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d. Kullanılan istatistiksel teknik(</a:t>
            </a:r>
            <a:r>
              <a:rPr lang="tr-TR" altLang="tr-TR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ler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 Veri çözümleme yaklaşımı vb. yöntemsel konular açıklanmalıdır.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3 slaytta verilmelidir.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8B76B1BC-FB69-72F8-61B4-79638D43069F}"/>
              </a:ext>
            </a:extLst>
          </p:cNvPr>
          <p:cNvSpPr txBox="1"/>
          <p:nvPr/>
        </p:nvSpPr>
        <p:spPr>
          <a:xfrm>
            <a:off x="9804400" y="645225"/>
            <a:ext cx="2387600" cy="215444"/>
          </a:xfrm>
          <a:prstGeom prst="rect">
            <a:avLst/>
          </a:prstGeom>
          <a:solidFill>
            <a:srgbClr val="FF0000"/>
          </a:solidFill>
          <a:ln w="6350" cap="rnd">
            <a:solidFill>
              <a:srgbClr val="FF0000"/>
            </a:solidFill>
            <a:prstDash val="solid"/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24-26 NİSAN 2025-SİVAS</a:t>
            </a:r>
          </a:p>
        </p:txBody>
      </p:sp>
      <p:pic>
        <p:nvPicPr>
          <p:cNvPr id="14" name="Resim 13" descr="metin, amblem, logo, simge, sembol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0AE2F5C0-45D1-73F9-35C2-8745BFEDC7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844" y="50695"/>
            <a:ext cx="1119654" cy="1068337"/>
          </a:xfrm>
          <a:prstGeom prst="rect">
            <a:avLst/>
          </a:prstGeom>
        </p:spPr>
      </p:pic>
      <p:pic>
        <p:nvPicPr>
          <p:cNvPr id="16" name="Picture 2" descr="Sivas Cumhuriyet Üniversitesi - Vikipedi">
            <a:extLst>
              <a:ext uri="{FF2B5EF4-FFF2-40B4-BE49-F238E27FC236}">
                <a16:creationId xmlns:a16="http://schemas.microsoft.com/office/drawing/2014/main" id="{2B96AA2E-BF3A-5889-1ECB-53A9D177D1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82" y="5826480"/>
            <a:ext cx="933202" cy="9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5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1215</Words>
  <Application>Microsoft Office PowerPoint</Application>
  <PresentationFormat>Geniş ekran</PresentationFormat>
  <Paragraphs>274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Tahoma</vt:lpstr>
      <vt:lpstr>Office Teması</vt:lpstr>
      <vt:lpstr>BİLDİRİ BAŞLIĞI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BİLDİRİ BAŞLIĞI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BİLDİRİ BAŞLIĞI</dc:title>
  <dc:creator>Süleyman Mert Özbey</dc:creator>
  <cp:lastModifiedBy>SÜLEYMAN MERT ÖZBEY</cp:lastModifiedBy>
  <cp:revision>7</cp:revision>
  <dcterms:created xsi:type="dcterms:W3CDTF">2024-04-23T10:10:39Z</dcterms:created>
  <dcterms:modified xsi:type="dcterms:W3CDTF">2025-04-04T20:03:14Z</dcterms:modified>
</cp:coreProperties>
</file>